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730" r:id="rId3"/>
  </p:sldMasterIdLst>
  <p:notesMasterIdLst>
    <p:notesMasterId r:id="rId38"/>
  </p:notesMasterIdLst>
  <p:sldIdLst>
    <p:sldId id="257" r:id="rId4"/>
    <p:sldId id="1288" r:id="rId5"/>
    <p:sldId id="2251" r:id="rId6"/>
    <p:sldId id="2239" r:id="rId7"/>
    <p:sldId id="2200" r:id="rId8"/>
    <p:sldId id="2240" r:id="rId9"/>
    <p:sldId id="2257" r:id="rId10"/>
    <p:sldId id="2245" r:id="rId11"/>
    <p:sldId id="321" r:id="rId12"/>
    <p:sldId id="2226" r:id="rId13"/>
    <p:sldId id="2237" r:id="rId14"/>
    <p:sldId id="334" r:id="rId15"/>
    <p:sldId id="2238" r:id="rId16"/>
    <p:sldId id="337" r:id="rId17"/>
    <p:sldId id="335" r:id="rId18"/>
    <p:sldId id="2246" r:id="rId19"/>
    <p:sldId id="256" r:id="rId20"/>
    <p:sldId id="2260" r:id="rId21"/>
    <p:sldId id="285" r:id="rId22"/>
    <p:sldId id="281" r:id="rId23"/>
    <p:sldId id="282" r:id="rId24"/>
    <p:sldId id="283" r:id="rId25"/>
    <p:sldId id="284" r:id="rId26"/>
    <p:sldId id="288" r:id="rId27"/>
    <p:sldId id="289" r:id="rId28"/>
    <p:sldId id="287" r:id="rId29"/>
    <p:sldId id="286" r:id="rId30"/>
    <p:sldId id="280" r:id="rId31"/>
    <p:sldId id="2258" r:id="rId32"/>
    <p:sldId id="2259" r:id="rId33"/>
    <p:sldId id="2248" r:id="rId34"/>
    <p:sldId id="2249" r:id="rId35"/>
    <p:sldId id="2255" r:id="rId36"/>
    <p:sldId id="22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5861" autoAdjust="0"/>
  </p:normalViewPr>
  <p:slideViewPr>
    <p:cSldViewPr snapToGrid="0">
      <p:cViewPr varScale="1">
        <p:scale>
          <a:sx n="75" d="100"/>
          <a:sy n="75" d="100"/>
        </p:scale>
        <p:origin x="19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E4016C-9D22-4FF4-A3E6-4763E7419D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93597-26CE-409F-A4B5-457F84F27FBC}">
      <dgm:prSet phldrT="[Text]"/>
      <dgm:spPr/>
      <dgm:t>
        <a:bodyPr/>
        <a:lstStyle/>
        <a:p>
          <a:r>
            <a:rPr lang="en-US" dirty="0"/>
            <a:t>Improve Outage Notification Process</a:t>
          </a:r>
        </a:p>
      </dgm:t>
    </dgm:pt>
    <dgm:pt modelId="{73383E3A-8DC9-4169-A395-1F2BC37F7724}" type="parTrans" cxnId="{8A4470D6-5356-4A86-87F2-F1CB14E02048}">
      <dgm:prSet/>
      <dgm:spPr/>
      <dgm:t>
        <a:bodyPr/>
        <a:lstStyle/>
        <a:p>
          <a:endParaRPr lang="en-US"/>
        </a:p>
      </dgm:t>
    </dgm:pt>
    <dgm:pt modelId="{44143EA4-921F-4E16-9384-324936B6D924}" type="sibTrans" cxnId="{8A4470D6-5356-4A86-87F2-F1CB14E02048}">
      <dgm:prSet/>
      <dgm:spPr/>
      <dgm:t>
        <a:bodyPr/>
        <a:lstStyle/>
        <a:p>
          <a:endParaRPr lang="en-US"/>
        </a:p>
      </dgm:t>
    </dgm:pt>
    <dgm:pt modelId="{B8AB624C-7DB1-4EE4-8131-1CBC8BFA5795}">
      <dgm:prSet phldrT="[Text]"/>
      <dgm:spPr/>
      <dgm:t>
        <a:bodyPr/>
        <a:lstStyle/>
        <a:p>
          <a:r>
            <a:rPr lang="en-US" dirty="0"/>
            <a:t>Operations working group developed 9-1-1 Telephone Outage Issue/Checklist and associated policy </a:t>
          </a:r>
        </a:p>
      </dgm:t>
    </dgm:pt>
    <dgm:pt modelId="{5AB74EDA-9C7D-458A-B17E-C71467A3A3F0}" type="parTrans" cxnId="{93B151B0-48EB-46FE-9979-6788F6E2812F}">
      <dgm:prSet/>
      <dgm:spPr/>
      <dgm:t>
        <a:bodyPr/>
        <a:lstStyle/>
        <a:p>
          <a:endParaRPr lang="en-US"/>
        </a:p>
      </dgm:t>
    </dgm:pt>
    <dgm:pt modelId="{BE2B0C90-33BE-4303-918D-F37443EBB72A}" type="sibTrans" cxnId="{93B151B0-48EB-46FE-9979-6788F6E2812F}">
      <dgm:prSet/>
      <dgm:spPr/>
      <dgm:t>
        <a:bodyPr/>
        <a:lstStyle/>
        <a:p>
          <a:endParaRPr lang="en-US"/>
        </a:p>
      </dgm:t>
    </dgm:pt>
    <dgm:pt modelId="{6E0BB742-19DD-4A8B-B9A7-3113AD821185}">
      <dgm:prSet phldrT="[Text]"/>
      <dgm:spPr/>
      <dgm:t>
        <a:bodyPr/>
        <a:lstStyle/>
        <a:p>
          <a:r>
            <a:rPr lang="en-US" dirty="0"/>
            <a:t>Examine Carrier Diversity</a:t>
          </a:r>
        </a:p>
      </dgm:t>
    </dgm:pt>
    <dgm:pt modelId="{F74804CC-A1B7-47CA-8E90-9AC39E89992F}" type="parTrans" cxnId="{D657F072-4CA1-479A-B12A-F0ACF384C278}">
      <dgm:prSet/>
      <dgm:spPr/>
      <dgm:t>
        <a:bodyPr/>
        <a:lstStyle/>
        <a:p>
          <a:endParaRPr lang="en-US"/>
        </a:p>
      </dgm:t>
    </dgm:pt>
    <dgm:pt modelId="{5C1A4797-9F83-4CF0-93D1-60992669CE36}" type="sibTrans" cxnId="{D657F072-4CA1-479A-B12A-F0ACF384C278}">
      <dgm:prSet/>
      <dgm:spPr/>
      <dgm:t>
        <a:bodyPr/>
        <a:lstStyle/>
        <a:p>
          <a:endParaRPr lang="en-US"/>
        </a:p>
      </dgm:t>
    </dgm:pt>
    <dgm:pt modelId="{01144A4B-CCDA-44E9-8CF7-CD309ABF81B6}">
      <dgm:prSet phldrT="[Text]"/>
      <dgm:spPr/>
      <dgm:t>
        <a:bodyPr/>
        <a:lstStyle/>
        <a:p>
          <a:r>
            <a:rPr lang="en-US" dirty="0"/>
            <a:t>Provider of regional </a:t>
          </a:r>
          <a:r>
            <a:rPr lang="en-US" dirty="0" err="1"/>
            <a:t>ESInet</a:t>
          </a:r>
          <a:r>
            <a:rPr lang="en-US" dirty="0"/>
            <a:t> should be different than provider of admin lines and internet</a:t>
          </a:r>
        </a:p>
      </dgm:t>
    </dgm:pt>
    <dgm:pt modelId="{F734B13F-8A36-4DB3-9406-57ED141C23F2}" type="parTrans" cxnId="{E8EC4531-0EB4-4244-BE6E-5B270285D037}">
      <dgm:prSet/>
      <dgm:spPr/>
      <dgm:t>
        <a:bodyPr/>
        <a:lstStyle/>
        <a:p>
          <a:endParaRPr lang="en-US"/>
        </a:p>
      </dgm:t>
    </dgm:pt>
    <dgm:pt modelId="{E42DCEEB-8D08-4626-B13F-68264F702100}" type="sibTrans" cxnId="{E8EC4531-0EB4-4244-BE6E-5B270285D037}">
      <dgm:prSet/>
      <dgm:spPr/>
      <dgm:t>
        <a:bodyPr/>
        <a:lstStyle/>
        <a:p>
          <a:endParaRPr lang="en-US"/>
        </a:p>
      </dgm:t>
    </dgm:pt>
    <dgm:pt modelId="{FB693BA1-8B30-46AD-BF45-FE2233FC7683}" type="pres">
      <dgm:prSet presAssocID="{3AE4016C-9D22-4FF4-A3E6-4763E7419D8B}" presName="linear" presStyleCnt="0">
        <dgm:presLayoutVars>
          <dgm:animLvl val="lvl"/>
          <dgm:resizeHandles val="exact"/>
        </dgm:presLayoutVars>
      </dgm:prSet>
      <dgm:spPr/>
    </dgm:pt>
    <dgm:pt modelId="{33BE259F-96F4-4F7B-8E1F-23FE2D8070A6}" type="pres">
      <dgm:prSet presAssocID="{7C093597-26CE-409F-A4B5-457F84F27FBC}" presName="parentText" presStyleLbl="node1" presStyleIdx="0" presStyleCnt="2" custLinFactY="-88496" custLinFactNeighborX="318" custLinFactNeighborY="-100000">
        <dgm:presLayoutVars>
          <dgm:chMax val="0"/>
          <dgm:bulletEnabled val="1"/>
        </dgm:presLayoutVars>
      </dgm:prSet>
      <dgm:spPr/>
    </dgm:pt>
    <dgm:pt modelId="{99124246-F1A1-431E-B3E6-52DA6CFB906D}" type="pres">
      <dgm:prSet presAssocID="{7C093597-26CE-409F-A4B5-457F84F27FBC}" presName="childText" presStyleLbl="revTx" presStyleIdx="0" presStyleCnt="2">
        <dgm:presLayoutVars>
          <dgm:bulletEnabled val="1"/>
        </dgm:presLayoutVars>
      </dgm:prSet>
      <dgm:spPr/>
    </dgm:pt>
    <dgm:pt modelId="{5E698310-4463-45AA-BA65-5A8AAE753480}" type="pres">
      <dgm:prSet presAssocID="{6E0BB742-19DD-4A8B-B9A7-3113AD82118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C0C00A-67D7-4392-8E0E-290F7FD27C63}" type="pres">
      <dgm:prSet presAssocID="{6E0BB742-19DD-4A8B-B9A7-3113AD82118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8EC4531-0EB4-4244-BE6E-5B270285D037}" srcId="{6E0BB742-19DD-4A8B-B9A7-3113AD821185}" destId="{01144A4B-CCDA-44E9-8CF7-CD309ABF81B6}" srcOrd="0" destOrd="0" parTransId="{F734B13F-8A36-4DB3-9406-57ED141C23F2}" sibTransId="{E42DCEEB-8D08-4626-B13F-68264F702100}"/>
    <dgm:cxn modelId="{E1CFEF4E-2F2E-41FA-8640-4D353E37D163}" type="presOf" srcId="{7C093597-26CE-409F-A4B5-457F84F27FBC}" destId="{33BE259F-96F4-4F7B-8E1F-23FE2D8070A6}" srcOrd="0" destOrd="0" presId="urn:microsoft.com/office/officeart/2005/8/layout/vList2"/>
    <dgm:cxn modelId="{D657F072-4CA1-479A-B12A-F0ACF384C278}" srcId="{3AE4016C-9D22-4FF4-A3E6-4763E7419D8B}" destId="{6E0BB742-19DD-4A8B-B9A7-3113AD821185}" srcOrd="1" destOrd="0" parTransId="{F74804CC-A1B7-47CA-8E90-9AC39E89992F}" sibTransId="{5C1A4797-9F83-4CF0-93D1-60992669CE36}"/>
    <dgm:cxn modelId="{04C10997-BF20-4B25-B627-F34BE934112A}" type="presOf" srcId="{6E0BB742-19DD-4A8B-B9A7-3113AD821185}" destId="{5E698310-4463-45AA-BA65-5A8AAE753480}" srcOrd="0" destOrd="0" presId="urn:microsoft.com/office/officeart/2005/8/layout/vList2"/>
    <dgm:cxn modelId="{FC53359D-6BC0-497E-977C-1963EB50143C}" type="presOf" srcId="{3AE4016C-9D22-4FF4-A3E6-4763E7419D8B}" destId="{FB693BA1-8B30-46AD-BF45-FE2233FC7683}" srcOrd="0" destOrd="0" presId="urn:microsoft.com/office/officeart/2005/8/layout/vList2"/>
    <dgm:cxn modelId="{93B151B0-48EB-46FE-9979-6788F6E2812F}" srcId="{7C093597-26CE-409F-A4B5-457F84F27FBC}" destId="{B8AB624C-7DB1-4EE4-8131-1CBC8BFA5795}" srcOrd="0" destOrd="0" parTransId="{5AB74EDA-9C7D-458A-B17E-C71467A3A3F0}" sibTransId="{BE2B0C90-33BE-4303-918D-F37443EBB72A}"/>
    <dgm:cxn modelId="{8B27A0B2-B5F9-41A2-9993-B2EDA63836A5}" type="presOf" srcId="{01144A4B-CCDA-44E9-8CF7-CD309ABF81B6}" destId="{64C0C00A-67D7-4392-8E0E-290F7FD27C63}" srcOrd="0" destOrd="0" presId="urn:microsoft.com/office/officeart/2005/8/layout/vList2"/>
    <dgm:cxn modelId="{8A4470D6-5356-4A86-87F2-F1CB14E02048}" srcId="{3AE4016C-9D22-4FF4-A3E6-4763E7419D8B}" destId="{7C093597-26CE-409F-A4B5-457F84F27FBC}" srcOrd="0" destOrd="0" parTransId="{73383E3A-8DC9-4169-A395-1F2BC37F7724}" sibTransId="{44143EA4-921F-4E16-9384-324936B6D924}"/>
    <dgm:cxn modelId="{350139DD-F330-40E4-865A-3B5E87DD65C4}" type="presOf" srcId="{B8AB624C-7DB1-4EE4-8131-1CBC8BFA5795}" destId="{99124246-F1A1-431E-B3E6-52DA6CFB906D}" srcOrd="0" destOrd="0" presId="urn:microsoft.com/office/officeart/2005/8/layout/vList2"/>
    <dgm:cxn modelId="{10BC5515-D9E4-4E07-8585-F060C45C3F63}" type="presParOf" srcId="{FB693BA1-8B30-46AD-BF45-FE2233FC7683}" destId="{33BE259F-96F4-4F7B-8E1F-23FE2D8070A6}" srcOrd="0" destOrd="0" presId="urn:microsoft.com/office/officeart/2005/8/layout/vList2"/>
    <dgm:cxn modelId="{8DCD6B78-96F3-47DA-AFCD-0C79B80D0498}" type="presParOf" srcId="{FB693BA1-8B30-46AD-BF45-FE2233FC7683}" destId="{99124246-F1A1-431E-B3E6-52DA6CFB906D}" srcOrd="1" destOrd="0" presId="urn:microsoft.com/office/officeart/2005/8/layout/vList2"/>
    <dgm:cxn modelId="{E1F45580-9E2B-4701-AB28-3AA9F62627D4}" type="presParOf" srcId="{FB693BA1-8B30-46AD-BF45-FE2233FC7683}" destId="{5E698310-4463-45AA-BA65-5A8AAE753480}" srcOrd="2" destOrd="0" presId="urn:microsoft.com/office/officeart/2005/8/layout/vList2"/>
    <dgm:cxn modelId="{8F4EAFB4-440A-4A44-A6A4-675016A63C17}" type="presParOf" srcId="{FB693BA1-8B30-46AD-BF45-FE2233FC7683}" destId="{64C0C00A-67D7-4392-8E0E-290F7FD27C6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E4016C-9D22-4FF4-A3E6-4763E7419D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693BA1-8B30-46AD-BF45-FE2233FC7683}" type="pres">
      <dgm:prSet presAssocID="{3AE4016C-9D22-4FF4-A3E6-4763E7419D8B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FC53359D-6BC0-497E-977C-1963EB50143C}" type="presOf" srcId="{3AE4016C-9D22-4FF4-A3E6-4763E7419D8B}" destId="{FB693BA1-8B30-46AD-BF45-FE2233FC76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8A3EBF-FD17-4855-A46A-8D3FB15BAB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22FE32-6092-4C7B-9DF0-5192786C3297}">
      <dgm:prSet phldrT="[Text]"/>
      <dgm:spPr/>
      <dgm:t>
        <a:bodyPr/>
        <a:lstStyle/>
        <a:p>
          <a:r>
            <a:rPr lang="en-US" dirty="0"/>
            <a:t>Telecommunicator Certification</a:t>
          </a:r>
        </a:p>
      </dgm:t>
    </dgm:pt>
    <dgm:pt modelId="{0B33E27E-4516-43D3-B427-19B2E0B45FB1}" type="parTrans" cxnId="{FEA53340-329A-4F11-9D37-EBF7F7D4D819}">
      <dgm:prSet/>
      <dgm:spPr/>
      <dgm:t>
        <a:bodyPr/>
        <a:lstStyle/>
        <a:p>
          <a:endParaRPr lang="en-US"/>
        </a:p>
      </dgm:t>
    </dgm:pt>
    <dgm:pt modelId="{7419790D-BD25-4B00-B1B4-EDDF864CA9F5}" type="sibTrans" cxnId="{FEA53340-329A-4F11-9D37-EBF7F7D4D819}">
      <dgm:prSet/>
      <dgm:spPr/>
      <dgm:t>
        <a:bodyPr/>
        <a:lstStyle/>
        <a:p>
          <a:endParaRPr lang="en-US"/>
        </a:p>
      </dgm:t>
    </dgm:pt>
    <dgm:pt modelId="{EF235822-877F-4408-93FC-E003C25E1399}">
      <dgm:prSet phldrT="[Text]"/>
      <dgm:spPr/>
      <dgm:t>
        <a:bodyPr/>
        <a:lstStyle/>
        <a:p>
          <a:endParaRPr lang="en-US" dirty="0"/>
        </a:p>
      </dgm:t>
    </dgm:pt>
    <dgm:pt modelId="{19730C49-6CFF-4221-B5E2-D52250FBDCD6}" type="parTrans" cxnId="{ABEFDDF8-4883-47D6-8F7A-3805479AD468}">
      <dgm:prSet/>
      <dgm:spPr/>
      <dgm:t>
        <a:bodyPr/>
        <a:lstStyle/>
        <a:p>
          <a:endParaRPr lang="en-US"/>
        </a:p>
      </dgm:t>
    </dgm:pt>
    <dgm:pt modelId="{BC98EF8D-38C3-4F5E-8F29-5A913C0A8D96}" type="sibTrans" cxnId="{ABEFDDF8-4883-47D6-8F7A-3805479AD468}">
      <dgm:prSet/>
      <dgm:spPr/>
      <dgm:t>
        <a:bodyPr/>
        <a:lstStyle/>
        <a:p>
          <a:endParaRPr lang="en-US"/>
        </a:p>
      </dgm:t>
    </dgm:pt>
    <dgm:pt modelId="{23A7775B-2D6F-456F-8C44-6E4B1AF6947D}" type="pres">
      <dgm:prSet presAssocID="{DB8A3EBF-FD17-4855-A46A-8D3FB15BAB57}" presName="linear" presStyleCnt="0">
        <dgm:presLayoutVars>
          <dgm:animLvl val="lvl"/>
          <dgm:resizeHandles val="exact"/>
        </dgm:presLayoutVars>
      </dgm:prSet>
      <dgm:spPr/>
    </dgm:pt>
    <dgm:pt modelId="{561FA38D-E16D-4888-8630-E982353B21F2}" type="pres">
      <dgm:prSet presAssocID="{AA22FE32-6092-4C7B-9DF0-5192786C329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31228D6-259B-422F-8FFE-BC2629F28962}" type="pres">
      <dgm:prSet presAssocID="{AA22FE32-6092-4C7B-9DF0-5192786C329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A53340-329A-4F11-9D37-EBF7F7D4D819}" srcId="{DB8A3EBF-FD17-4855-A46A-8D3FB15BAB57}" destId="{AA22FE32-6092-4C7B-9DF0-5192786C3297}" srcOrd="0" destOrd="0" parTransId="{0B33E27E-4516-43D3-B427-19B2E0B45FB1}" sibTransId="{7419790D-BD25-4B00-B1B4-EDDF864CA9F5}"/>
    <dgm:cxn modelId="{53180D8D-6373-418D-9AAC-AC073FC79681}" type="presOf" srcId="{AA22FE32-6092-4C7B-9DF0-5192786C3297}" destId="{561FA38D-E16D-4888-8630-E982353B21F2}" srcOrd="0" destOrd="0" presId="urn:microsoft.com/office/officeart/2005/8/layout/vList2"/>
    <dgm:cxn modelId="{600277A8-C0F7-4DF8-ABF7-9486DBB34537}" type="presOf" srcId="{EF235822-877F-4408-93FC-E003C25E1399}" destId="{A31228D6-259B-422F-8FFE-BC2629F28962}" srcOrd="0" destOrd="0" presId="urn:microsoft.com/office/officeart/2005/8/layout/vList2"/>
    <dgm:cxn modelId="{96CF4DE8-8BEF-459F-8481-D031B2307824}" type="presOf" srcId="{DB8A3EBF-FD17-4855-A46A-8D3FB15BAB57}" destId="{23A7775B-2D6F-456F-8C44-6E4B1AF6947D}" srcOrd="0" destOrd="0" presId="urn:microsoft.com/office/officeart/2005/8/layout/vList2"/>
    <dgm:cxn modelId="{ABEFDDF8-4883-47D6-8F7A-3805479AD468}" srcId="{AA22FE32-6092-4C7B-9DF0-5192786C3297}" destId="{EF235822-877F-4408-93FC-E003C25E1399}" srcOrd="0" destOrd="0" parTransId="{19730C49-6CFF-4221-B5E2-D52250FBDCD6}" sibTransId="{BC98EF8D-38C3-4F5E-8F29-5A913C0A8D96}"/>
    <dgm:cxn modelId="{91BFE9DA-B99E-4DAA-86DA-FF3ED2AF901E}" type="presParOf" srcId="{23A7775B-2D6F-456F-8C44-6E4B1AF6947D}" destId="{561FA38D-E16D-4888-8630-E982353B21F2}" srcOrd="0" destOrd="0" presId="urn:microsoft.com/office/officeart/2005/8/layout/vList2"/>
    <dgm:cxn modelId="{E301ADFD-0C45-4027-B249-5CFD25318DD7}" type="presParOf" srcId="{23A7775B-2D6F-456F-8C44-6E4B1AF6947D}" destId="{A31228D6-259B-422F-8FFE-BC2629F2896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8A3EBF-FD17-4855-A46A-8D3FB15BAB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22FE32-6092-4C7B-9DF0-5192786C3297}">
      <dgm:prSet phldrT="[Text]"/>
      <dgm:spPr/>
      <dgm:t>
        <a:bodyPr/>
        <a:lstStyle/>
        <a:p>
          <a:r>
            <a:rPr lang="en-US" dirty="0"/>
            <a:t>Certification benefits the telecommunicator</a:t>
          </a:r>
        </a:p>
        <a:p>
          <a:endParaRPr lang="en-US" dirty="0"/>
        </a:p>
        <a:p>
          <a:r>
            <a:rPr lang="en-US" dirty="0"/>
            <a:t>Certification provides these professionals the tools to do the job to the best level possible ensuring the safety of Nebraska residents and visitors</a:t>
          </a:r>
        </a:p>
        <a:p>
          <a:endParaRPr lang="en-US" dirty="0"/>
        </a:p>
        <a:p>
          <a:r>
            <a:rPr lang="en-US" dirty="0"/>
            <a:t>Certification aids in professionalizing the career</a:t>
          </a:r>
        </a:p>
        <a:p>
          <a:endParaRPr lang="en-US" dirty="0"/>
        </a:p>
      </dgm:t>
    </dgm:pt>
    <dgm:pt modelId="{0B33E27E-4516-43D3-B427-19B2E0B45FB1}" type="parTrans" cxnId="{FEA53340-329A-4F11-9D37-EBF7F7D4D819}">
      <dgm:prSet/>
      <dgm:spPr/>
      <dgm:t>
        <a:bodyPr/>
        <a:lstStyle/>
        <a:p>
          <a:endParaRPr lang="en-US"/>
        </a:p>
      </dgm:t>
    </dgm:pt>
    <dgm:pt modelId="{7419790D-BD25-4B00-B1B4-EDDF864CA9F5}" type="sibTrans" cxnId="{FEA53340-329A-4F11-9D37-EBF7F7D4D819}">
      <dgm:prSet/>
      <dgm:spPr/>
      <dgm:t>
        <a:bodyPr/>
        <a:lstStyle/>
        <a:p>
          <a:endParaRPr lang="en-US"/>
        </a:p>
      </dgm:t>
    </dgm:pt>
    <dgm:pt modelId="{EF235822-877F-4408-93FC-E003C25E1399}">
      <dgm:prSet phldrT="[Text]"/>
      <dgm:spPr/>
      <dgm:t>
        <a:bodyPr/>
        <a:lstStyle/>
        <a:p>
          <a:endParaRPr lang="en-US" dirty="0"/>
        </a:p>
      </dgm:t>
    </dgm:pt>
    <dgm:pt modelId="{19730C49-6CFF-4221-B5E2-D52250FBDCD6}" type="parTrans" cxnId="{ABEFDDF8-4883-47D6-8F7A-3805479AD468}">
      <dgm:prSet/>
      <dgm:spPr/>
      <dgm:t>
        <a:bodyPr/>
        <a:lstStyle/>
        <a:p>
          <a:endParaRPr lang="en-US"/>
        </a:p>
      </dgm:t>
    </dgm:pt>
    <dgm:pt modelId="{BC98EF8D-38C3-4F5E-8F29-5A913C0A8D96}" type="sibTrans" cxnId="{ABEFDDF8-4883-47D6-8F7A-3805479AD468}">
      <dgm:prSet/>
      <dgm:spPr/>
      <dgm:t>
        <a:bodyPr/>
        <a:lstStyle/>
        <a:p>
          <a:endParaRPr lang="en-US"/>
        </a:p>
      </dgm:t>
    </dgm:pt>
    <dgm:pt modelId="{23A7775B-2D6F-456F-8C44-6E4B1AF6947D}" type="pres">
      <dgm:prSet presAssocID="{DB8A3EBF-FD17-4855-A46A-8D3FB15BAB57}" presName="linear" presStyleCnt="0">
        <dgm:presLayoutVars>
          <dgm:animLvl val="lvl"/>
          <dgm:resizeHandles val="exact"/>
        </dgm:presLayoutVars>
      </dgm:prSet>
      <dgm:spPr/>
    </dgm:pt>
    <dgm:pt modelId="{561FA38D-E16D-4888-8630-E982353B21F2}" type="pres">
      <dgm:prSet presAssocID="{AA22FE32-6092-4C7B-9DF0-5192786C3297}" presName="parentText" presStyleLbl="node1" presStyleIdx="0" presStyleCnt="1" custScaleY="108280" custLinFactY="3462" custLinFactNeighborX="434" custLinFactNeighborY="100000">
        <dgm:presLayoutVars>
          <dgm:chMax val="0"/>
          <dgm:bulletEnabled val="1"/>
        </dgm:presLayoutVars>
      </dgm:prSet>
      <dgm:spPr/>
    </dgm:pt>
    <dgm:pt modelId="{A31228D6-259B-422F-8FFE-BC2629F28962}" type="pres">
      <dgm:prSet presAssocID="{AA22FE32-6092-4C7B-9DF0-5192786C329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A53340-329A-4F11-9D37-EBF7F7D4D819}" srcId="{DB8A3EBF-FD17-4855-A46A-8D3FB15BAB57}" destId="{AA22FE32-6092-4C7B-9DF0-5192786C3297}" srcOrd="0" destOrd="0" parTransId="{0B33E27E-4516-43D3-B427-19B2E0B45FB1}" sibTransId="{7419790D-BD25-4B00-B1B4-EDDF864CA9F5}"/>
    <dgm:cxn modelId="{53180D8D-6373-418D-9AAC-AC073FC79681}" type="presOf" srcId="{AA22FE32-6092-4C7B-9DF0-5192786C3297}" destId="{561FA38D-E16D-4888-8630-E982353B21F2}" srcOrd="0" destOrd="0" presId="urn:microsoft.com/office/officeart/2005/8/layout/vList2"/>
    <dgm:cxn modelId="{600277A8-C0F7-4DF8-ABF7-9486DBB34537}" type="presOf" srcId="{EF235822-877F-4408-93FC-E003C25E1399}" destId="{A31228D6-259B-422F-8FFE-BC2629F28962}" srcOrd="0" destOrd="0" presId="urn:microsoft.com/office/officeart/2005/8/layout/vList2"/>
    <dgm:cxn modelId="{96CF4DE8-8BEF-459F-8481-D031B2307824}" type="presOf" srcId="{DB8A3EBF-FD17-4855-A46A-8D3FB15BAB57}" destId="{23A7775B-2D6F-456F-8C44-6E4B1AF6947D}" srcOrd="0" destOrd="0" presId="urn:microsoft.com/office/officeart/2005/8/layout/vList2"/>
    <dgm:cxn modelId="{ABEFDDF8-4883-47D6-8F7A-3805479AD468}" srcId="{AA22FE32-6092-4C7B-9DF0-5192786C3297}" destId="{EF235822-877F-4408-93FC-E003C25E1399}" srcOrd="0" destOrd="0" parTransId="{19730C49-6CFF-4221-B5E2-D52250FBDCD6}" sibTransId="{BC98EF8D-38C3-4F5E-8F29-5A913C0A8D96}"/>
    <dgm:cxn modelId="{91BFE9DA-B99E-4DAA-86DA-FF3ED2AF901E}" type="presParOf" srcId="{23A7775B-2D6F-456F-8C44-6E4B1AF6947D}" destId="{561FA38D-E16D-4888-8630-E982353B21F2}" srcOrd="0" destOrd="0" presId="urn:microsoft.com/office/officeart/2005/8/layout/vList2"/>
    <dgm:cxn modelId="{E301ADFD-0C45-4027-B249-5CFD25318DD7}" type="presParOf" srcId="{23A7775B-2D6F-456F-8C44-6E4B1AF6947D}" destId="{A31228D6-259B-422F-8FFE-BC2629F2896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F65CCA-3B21-4B27-8788-92ADF654BBB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2131B50-CBB5-4884-A698-2C2CAC71E238}">
      <dgm:prSet/>
      <dgm:spPr/>
      <dgm:t>
        <a:bodyPr/>
        <a:lstStyle/>
        <a:p>
          <a:r>
            <a:rPr lang="en-US" dirty="0"/>
            <a:t>System or process for tracking of training submissions from state PSAPs via Virtual Academy tool </a:t>
          </a:r>
        </a:p>
      </dgm:t>
    </dgm:pt>
    <dgm:pt modelId="{952AA136-F5E9-4A30-B659-8230C9B6C096}" type="parTrans" cxnId="{B44426DD-89F6-41F3-9CC4-923B9C01FDC1}">
      <dgm:prSet/>
      <dgm:spPr/>
      <dgm:t>
        <a:bodyPr/>
        <a:lstStyle/>
        <a:p>
          <a:endParaRPr lang="en-US"/>
        </a:p>
      </dgm:t>
    </dgm:pt>
    <dgm:pt modelId="{0F2DBD2B-757C-42D1-A60B-CE0F99B02998}" type="sibTrans" cxnId="{B44426DD-89F6-41F3-9CC4-923B9C01FDC1}">
      <dgm:prSet/>
      <dgm:spPr/>
      <dgm:t>
        <a:bodyPr/>
        <a:lstStyle/>
        <a:p>
          <a:endParaRPr lang="en-US"/>
        </a:p>
      </dgm:t>
    </dgm:pt>
    <dgm:pt modelId="{B8879BED-F878-4426-A596-3B3578C23AAA}">
      <dgm:prSet/>
      <dgm:spPr/>
      <dgm:t>
        <a:bodyPr/>
        <a:lstStyle/>
        <a:p>
          <a:r>
            <a:rPr lang="en-US"/>
            <a:t>Review of documentation submitted for clarity/accuracy</a:t>
          </a:r>
        </a:p>
      </dgm:t>
    </dgm:pt>
    <dgm:pt modelId="{2513E921-2877-443B-BE27-02269D300668}" type="parTrans" cxnId="{28EF5C68-79B4-4604-87BE-B2D37980CDC4}">
      <dgm:prSet/>
      <dgm:spPr/>
      <dgm:t>
        <a:bodyPr/>
        <a:lstStyle/>
        <a:p>
          <a:endParaRPr lang="en-US"/>
        </a:p>
      </dgm:t>
    </dgm:pt>
    <dgm:pt modelId="{EB2C16AD-DF3D-494F-BE47-3FDE4E36AF5C}" type="sibTrans" cxnId="{28EF5C68-79B4-4604-87BE-B2D37980CDC4}">
      <dgm:prSet/>
      <dgm:spPr/>
      <dgm:t>
        <a:bodyPr/>
        <a:lstStyle/>
        <a:p>
          <a:endParaRPr lang="en-US"/>
        </a:p>
      </dgm:t>
    </dgm:pt>
    <dgm:pt modelId="{9198DBF9-20E3-4F40-80E3-E1C70C74C01A}">
      <dgm:prSet/>
      <dgm:spPr/>
      <dgm:t>
        <a:bodyPr/>
        <a:lstStyle/>
        <a:p>
          <a:r>
            <a:rPr lang="en-US" dirty="0"/>
            <a:t>Frequency of recertification</a:t>
          </a:r>
        </a:p>
      </dgm:t>
    </dgm:pt>
    <dgm:pt modelId="{967EED07-8E3A-44E4-82EC-4C1AFAB2BB2B}" type="parTrans" cxnId="{90161B98-E25C-4849-909C-4B486FEE0437}">
      <dgm:prSet/>
      <dgm:spPr/>
      <dgm:t>
        <a:bodyPr/>
        <a:lstStyle/>
        <a:p>
          <a:endParaRPr lang="en-US"/>
        </a:p>
      </dgm:t>
    </dgm:pt>
    <dgm:pt modelId="{443569E6-F804-4825-BF5A-6BAD338830DF}" type="sibTrans" cxnId="{90161B98-E25C-4849-909C-4B486FEE0437}">
      <dgm:prSet/>
      <dgm:spPr/>
      <dgm:t>
        <a:bodyPr/>
        <a:lstStyle/>
        <a:p>
          <a:endParaRPr lang="en-US"/>
        </a:p>
      </dgm:t>
    </dgm:pt>
    <dgm:pt modelId="{7AFC1BD5-EA64-461D-874E-88BC3644DDBA}">
      <dgm:prSet/>
      <dgm:spPr/>
      <dgm:t>
        <a:bodyPr/>
        <a:lstStyle/>
        <a:p>
          <a:r>
            <a:rPr lang="en-US"/>
            <a:t>FTE oversight</a:t>
          </a:r>
        </a:p>
      </dgm:t>
    </dgm:pt>
    <dgm:pt modelId="{0A49F5C2-48F6-4F6D-923F-FBBCA34F61CE}" type="parTrans" cxnId="{09B9E3D9-0D83-474F-9F16-9A957BF3F40C}">
      <dgm:prSet/>
      <dgm:spPr/>
      <dgm:t>
        <a:bodyPr/>
        <a:lstStyle/>
        <a:p>
          <a:endParaRPr lang="en-US"/>
        </a:p>
      </dgm:t>
    </dgm:pt>
    <dgm:pt modelId="{B4AC35A1-24CD-442E-8190-F34177728E0E}" type="sibTrans" cxnId="{09B9E3D9-0D83-474F-9F16-9A957BF3F40C}">
      <dgm:prSet/>
      <dgm:spPr/>
      <dgm:t>
        <a:bodyPr/>
        <a:lstStyle/>
        <a:p>
          <a:endParaRPr lang="en-US"/>
        </a:p>
      </dgm:t>
    </dgm:pt>
    <dgm:pt modelId="{E0198D0D-4CFD-4075-B7FF-34E5B12D049D}" type="pres">
      <dgm:prSet presAssocID="{A0F65CCA-3B21-4B27-8788-92ADF654BBB2}" presName="root" presStyleCnt="0">
        <dgm:presLayoutVars>
          <dgm:dir/>
          <dgm:resizeHandles val="exact"/>
        </dgm:presLayoutVars>
      </dgm:prSet>
      <dgm:spPr/>
    </dgm:pt>
    <dgm:pt modelId="{D22AC3B5-EA39-443C-AC7B-3154781AB867}" type="pres">
      <dgm:prSet presAssocID="{A0F65CCA-3B21-4B27-8788-92ADF654BBB2}" presName="container" presStyleCnt="0">
        <dgm:presLayoutVars>
          <dgm:dir/>
          <dgm:resizeHandles val="exact"/>
        </dgm:presLayoutVars>
      </dgm:prSet>
      <dgm:spPr/>
    </dgm:pt>
    <dgm:pt modelId="{584DE34D-EA2F-4BEB-9A59-866EBFC31F74}" type="pres">
      <dgm:prSet presAssocID="{22131B50-CBB5-4884-A698-2C2CAC71E238}" presName="compNode" presStyleCnt="0"/>
      <dgm:spPr/>
    </dgm:pt>
    <dgm:pt modelId="{475C6C82-8E2E-4D3A-B1B7-30E980C0A00A}" type="pres">
      <dgm:prSet presAssocID="{22131B50-CBB5-4884-A698-2C2CAC71E238}" presName="iconBgRect" presStyleLbl="bgShp" presStyleIdx="0" presStyleCnt="4"/>
      <dgm:spPr/>
    </dgm:pt>
    <dgm:pt modelId="{EC780A0A-CBB9-4727-A848-094EA66600AC}" type="pres">
      <dgm:prSet presAssocID="{22131B50-CBB5-4884-A698-2C2CAC71E23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DD72105-9304-4C6B-ACD2-4D5E9D2C7D54}" type="pres">
      <dgm:prSet presAssocID="{22131B50-CBB5-4884-A698-2C2CAC71E238}" presName="spaceRect" presStyleCnt="0"/>
      <dgm:spPr/>
    </dgm:pt>
    <dgm:pt modelId="{F25B243B-0015-4E53-940F-927B4BCED1EC}" type="pres">
      <dgm:prSet presAssocID="{22131B50-CBB5-4884-A698-2C2CAC71E238}" presName="textRect" presStyleLbl="revTx" presStyleIdx="0" presStyleCnt="4">
        <dgm:presLayoutVars>
          <dgm:chMax val="1"/>
          <dgm:chPref val="1"/>
        </dgm:presLayoutVars>
      </dgm:prSet>
      <dgm:spPr/>
    </dgm:pt>
    <dgm:pt modelId="{5DE34403-A9C4-4F54-A9E5-D758F0707EA9}" type="pres">
      <dgm:prSet presAssocID="{0F2DBD2B-757C-42D1-A60B-CE0F99B02998}" presName="sibTrans" presStyleLbl="sibTrans2D1" presStyleIdx="0" presStyleCnt="0"/>
      <dgm:spPr/>
    </dgm:pt>
    <dgm:pt modelId="{4C8C9917-1413-4986-A44C-30356F3EE4CD}" type="pres">
      <dgm:prSet presAssocID="{B8879BED-F878-4426-A596-3B3578C23AAA}" presName="compNode" presStyleCnt="0"/>
      <dgm:spPr/>
    </dgm:pt>
    <dgm:pt modelId="{4CC2E355-88F6-474F-9930-1BD69EA43FE0}" type="pres">
      <dgm:prSet presAssocID="{B8879BED-F878-4426-A596-3B3578C23AAA}" presName="iconBgRect" presStyleLbl="bgShp" presStyleIdx="1" presStyleCnt="4"/>
      <dgm:spPr/>
    </dgm:pt>
    <dgm:pt modelId="{28916A66-C842-47DA-AF41-E79ED53F2A53}" type="pres">
      <dgm:prSet presAssocID="{B8879BED-F878-4426-A596-3B3578C23AA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AA0DA300-5959-4D00-AEFB-D8349464DA62}" type="pres">
      <dgm:prSet presAssocID="{B8879BED-F878-4426-A596-3B3578C23AAA}" presName="spaceRect" presStyleCnt="0"/>
      <dgm:spPr/>
    </dgm:pt>
    <dgm:pt modelId="{D9836FED-C0AF-4FEC-B86A-00432642AE15}" type="pres">
      <dgm:prSet presAssocID="{B8879BED-F878-4426-A596-3B3578C23AAA}" presName="textRect" presStyleLbl="revTx" presStyleIdx="1" presStyleCnt="4">
        <dgm:presLayoutVars>
          <dgm:chMax val="1"/>
          <dgm:chPref val="1"/>
        </dgm:presLayoutVars>
      </dgm:prSet>
      <dgm:spPr/>
    </dgm:pt>
    <dgm:pt modelId="{19EE5548-45CE-4838-A174-D7EE84C4A881}" type="pres">
      <dgm:prSet presAssocID="{EB2C16AD-DF3D-494F-BE47-3FDE4E36AF5C}" presName="sibTrans" presStyleLbl="sibTrans2D1" presStyleIdx="0" presStyleCnt="0"/>
      <dgm:spPr/>
    </dgm:pt>
    <dgm:pt modelId="{01658B52-708E-40B2-BA10-95667DA10974}" type="pres">
      <dgm:prSet presAssocID="{9198DBF9-20E3-4F40-80E3-E1C70C74C01A}" presName="compNode" presStyleCnt="0"/>
      <dgm:spPr/>
    </dgm:pt>
    <dgm:pt modelId="{E497494D-9655-47FC-A881-447D0ED046D4}" type="pres">
      <dgm:prSet presAssocID="{9198DBF9-20E3-4F40-80E3-E1C70C74C01A}" presName="iconBgRect" presStyleLbl="bgShp" presStyleIdx="2" presStyleCnt="4"/>
      <dgm:spPr/>
    </dgm:pt>
    <dgm:pt modelId="{0B2A217F-6A3C-4C42-A099-36945618DA3C}" type="pres">
      <dgm:prSet presAssocID="{9198DBF9-20E3-4F40-80E3-E1C70C74C01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2D34259-89F6-45DF-BD3D-2CE3F167FC98}" type="pres">
      <dgm:prSet presAssocID="{9198DBF9-20E3-4F40-80E3-E1C70C74C01A}" presName="spaceRect" presStyleCnt="0"/>
      <dgm:spPr/>
    </dgm:pt>
    <dgm:pt modelId="{C2491C27-D1B9-4214-96E0-114DEB131FF5}" type="pres">
      <dgm:prSet presAssocID="{9198DBF9-20E3-4F40-80E3-E1C70C74C01A}" presName="textRect" presStyleLbl="revTx" presStyleIdx="2" presStyleCnt="4">
        <dgm:presLayoutVars>
          <dgm:chMax val="1"/>
          <dgm:chPref val="1"/>
        </dgm:presLayoutVars>
      </dgm:prSet>
      <dgm:spPr/>
    </dgm:pt>
    <dgm:pt modelId="{DA3353C2-11CD-41DC-A3C0-48DB7B929373}" type="pres">
      <dgm:prSet presAssocID="{443569E6-F804-4825-BF5A-6BAD338830DF}" presName="sibTrans" presStyleLbl="sibTrans2D1" presStyleIdx="0" presStyleCnt="0"/>
      <dgm:spPr/>
    </dgm:pt>
    <dgm:pt modelId="{3B136687-04BE-4A8B-BC0A-B6E87365BFC5}" type="pres">
      <dgm:prSet presAssocID="{7AFC1BD5-EA64-461D-874E-88BC3644DDBA}" presName="compNode" presStyleCnt="0"/>
      <dgm:spPr/>
    </dgm:pt>
    <dgm:pt modelId="{47A6DD90-4F64-4B6C-A854-37749601A323}" type="pres">
      <dgm:prSet presAssocID="{7AFC1BD5-EA64-461D-874E-88BC3644DDBA}" presName="iconBgRect" presStyleLbl="bgShp" presStyleIdx="3" presStyleCnt="4"/>
      <dgm:spPr/>
    </dgm:pt>
    <dgm:pt modelId="{297F3E92-40F1-4283-9F54-816016CE4320}" type="pres">
      <dgm:prSet presAssocID="{7AFC1BD5-EA64-461D-874E-88BC3644DDB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82E0BDB-B2E7-45B8-B004-EB9A5BF7739C}" type="pres">
      <dgm:prSet presAssocID="{7AFC1BD5-EA64-461D-874E-88BC3644DDBA}" presName="spaceRect" presStyleCnt="0"/>
      <dgm:spPr/>
    </dgm:pt>
    <dgm:pt modelId="{E23EE43A-427E-40EA-9F6C-CD5FD47F2E57}" type="pres">
      <dgm:prSet presAssocID="{7AFC1BD5-EA64-461D-874E-88BC3644DDB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1A7F81A-7CCC-4A40-BF01-D4A596F020FC}" type="presOf" srcId="{22131B50-CBB5-4884-A698-2C2CAC71E238}" destId="{F25B243B-0015-4E53-940F-927B4BCED1EC}" srcOrd="0" destOrd="0" presId="urn:microsoft.com/office/officeart/2018/2/layout/IconCircleList"/>
    <dgm:cxn modelId="{889B8439-2479-43E0-82F1-4C2619C63081}" type="presOf" srcId="{9198DBF9-20E3-4F40-80E3-E1C70C74C01A}" destId="{C2491C27-D1B9-4214-96E0-114DEB131FF5}" srcOrd="0" destOrd="0" presId="urn:microsoft.com/office/officeart/2018/2/layout/IconCircleList"/>
    <dgm:cxn modelId="{9C1DC13F-EF90-4EE3-B04E-515F1C3D95EC}" type="presOf" srcId="{B8879BED-F878-4426-A596-3B3578C23AAA}" destId="{D9836FED-C0AF-4FEC-B86A-00432642AE15}" srcOrd="0" destOrd="0" presId="urn:microsoft.com/office/officeart/2018/2/layout/IconCircleList"/>
    <dgm:cxn modelId="{968E6A65-36D9-4FEA-B561-025246AA237A}" type="presOf" srcId="{A0F65CCA-3B21-4B27-8788-92ADF654BBB2}" destId="{E0198D0D-4CFD-4075-B7FF-34E5B12D049D}" srcOrd="0" destOrd="0" presId="urn:microsoft.com/office/officeart/2018/2/layout/IconCircleList"/>
    <dgm:cxn modelId="{28EF5C68-79B4-4604-87BE-B2D37980CDC4}" srcId="{A0F65CCA-3B21-4B27-8788-92ADF654BBB2}" destId="{B8879BED-F878-4426-A596-3B3578C23AAA}" srcOrd="1" destOrd="0" parTransId="{2513E921-2877-443B-BE27-02269D300668}" sibTransId="{EB2C16AD-DF3D-494F-BE47-3FDE4E36AF5C}"/>
    <dgm:cxn modelId="{E3734885-0CE8-4C24-9B5B-7002F851D5B6}" type="presOf" srcId="{EB2C16AD-DF3D-494F-BE47-3FDE4E36AF5C}" destId="{19EE5548-45CE-4838-A174-D7EE84C4A881}" srcOrd="0" destOrd="0" presId="urn:microsoft.com/office/officeart/2018/2/layout/IconCircleList"/>
    <dgm:cxn modelId="{90161B98-E25C-4849-909C-4B486FEE0437}" srcId="{A0F65CCA-3B21-4B27-8788-92ADF654BBB2}" destId="{9198DBF9-20E3-4F40-80E3-E1C70C74C01A}" srcOrd="2" destOrd="0" parTransId="{967EED07-8E3A-44E4-82EC-4C1AFAB2BB2B}" sibTransId="{443569E6-F804-4825-BF5A-6BAD338830DF}"/>
    <dgm:cxn modelId="{374F4898-0D7F-4F28-A0C5-C61A6E7793B2}" type="presOf" srcId="{0F2DBD2B-757C-42D1-A60B-CE0F99B02998}" destId="{5DE34403-A9C4-4F54-A9E5-D758F0707EA9}" srcOrd="0" destOrd="0" presId="urn:microsoft.com/office/officeart/2018/2/layout/IconCircleList"/>
    <dgm:cxn modelId="{8B69E6CE-BC68-48FE-8CF5-B49F6CC7E657}" type="presOf" srcId="{7AFC1BD5-EA64-461D-874E-88BC3644DDBA}" destId="{E23EE43A-427E-40EA-9F6C-CD5FD47F2E57}" srcOrd="0" destOrd="0" presId="urn:microsoft.com/office/officeart/2018/2/layout/IconCircleList"/>
    <dgm:cxn modelId="{09B9E3D9-0D83-474F-9F16-9A957BF3F40C}" srcId="{A0F65CCA-3B21-4B27-8788-92ADF654BBB2}" destId="{7AFC1BD5-EA64-461D-874E-88BC3644DDBA}" srcOrd="3" destOrd="0" parTransId="{0A49F5C2-48F6-4F6D-923F-FBBCA34F61CE}" sibTransId="{B4AC35A1-24CD-442E-8190-F34177728E0E}"/>
    <dgm:cxn modelId="{B44426DD-89F6-41F3-9CC4-923B9C01FDC1}" srcId="{A0F65CCA-3B21-4B27-8788-92ADF654BBB2}" destId="{22131B50-CBB5-4884-A698-2C2CAC71E238}" srcOrd="0" destOrd="0" parTransId="{952AA136-F5E9-4A30-B659-8230C9B6C096}" sibTransId="{0F2DBD2B-757C-42D1-A60B-CE0F99B02998}"/>
    <dgm:cxn modelId="{60F7C9FD-4AD0-4420-9C02-97CEA9AF4E98}" type="presOf" srcId="{443569E6-F804-4825-BF5A-6BAD338830DF}" destId="{DA3353C2-11CD-41DC-A3C0-48DB7B929373}" srcOrd="0" destOrd="0" presId="urn:microsoft.com/office/officeart/2018/2/layout/IconCircleList"/>
    <dgm:cxn modelId="{BF45A898-C56D-4F69-A9D9-9559EF7E5049}" type="presParOf" srcId="{E0198D0D-4CFD-4075-B7FF-34E5B12D049D}" destId="{D22AC3B5-EA39-443C-AC7B-3154781AB867}" srcOrd="0" destOrd="0" presId="urn:microsoft.com/office/officeart/2018/2/layout/IconCircleList"/>
    <dgm:cxn modelId="{CD199641-743B-4DDC-B60C-C235D6344D74}" type="presParOf" srcId="{D22AC3B5-EA39-443C-AC7B-3154781AB867}" destId="{584DE34D-EA2F-4BEB-9A59-866EBFC31F74}" srcOrd="0" destOrd="0" presId="urn:microsoft.com/office/officeart/2018/2/layout/IconCircleList"/>
    <dgm:cxn modelId="{6EC5B045-D503-4B6D-B5CC-B0024C03E423}" type="presParOf" srcId="{584DE34D-EA2F-4BEB-9A59-866EBFC31F74}" destId="{475C6C82-8E2E-4D3A-B1B7-30E980C0A00A}" srcOrd="0" destOrd="0" presId="urn:microsoft.com/office/officeart/2018/2/layout/IconCircleList"/>
    <dgm:cxn modelId="{14468B1E-FFC5-4634-99A9-D0607F98CD8A}" type="presParOf" srcId="{584DE34D-EA2F-4BEB-9A59-866EBFC31F74}" destId="{EC780A0A-CBB9-4727-A848-094EA66600AC}" srcOrd="1" destOrd="0" presId="urn:microsoft.com/office/officeart/2018/2/layout/IconCircleList"/>
    <dgm:cxn modelId="{3B31B8F7-E63B-4F6A-A713-787D9C92C533}" type="presParOf" srcId="{584DE34D-EA2F-4BEB-9A59-866EBFC31F74}" destId="{ADD72105-9304-4C6B-ACD2-4D5E9D2C7D54}" srcOrd="2" destOrd="0" presId="urn:microsoft.com/office/officeart/2018/2/layout/IconCircleList"/>
    <dgm:cxn modelId="{104ED31A-9B0A-462D-AE5B-780DDDBE399A}" type="presParOf" srcId="{584DE34D-EA2F-4BEB-9A59-866EBFC31F74}" destId="{F25B243B-0015-4E53-940F-927B4BCED1EC}" srcOrd="3" destOrd="0" presId="urn:microsoft.com/office/officeart/2018/2/layout/IconCircleList"/>
    <dgm:cxn modelId="{B4086F73-F396-4EC2-85AF-7CF296D7C704}" type="presParOf" srcId="{D22AC3B5-EA39-443C-AC7B-3154781AB867}" destId="{5DE34403-A9C4-4F54-A9E5-D758F0707EA9}" srcOrd="1" destOrd="0" presId="urn:microsoft.com/office/officeart/2018/2/layout/IconCircleList"/>
    <dgm:cxn modelId="{8BA54F05-BCCE-464F-82BB-F0DD6F38F143}" type="presParOf" srcId="{D22AC3B5-EA39-443C-AC7B-3154781AB867}" destId="{4C8C9917-1413-4986-A44C-30356F3EE4CD}" srcOrd="2" destOrd="0" presId="urn:microsoft.com/office/officeart/2018/2/layout/IconCircleList"/>
    <dgm:cxn modelId="{F48368A9-E78A-4247-8D28-94D39DB15287}" type="presParOf" srcId="{4C8C9917-1413-4986-A44C-30356F3EE4CD}" destId="{4CC2E355-88F6-474F-9930-1BD69EA43FE0}" srcOrd="0" destOrd="0" presId="urn:microsoft.com/office/officeart/2018/2/layout/IconCircleList"/>
    <dgm:cxn modelId="{8F5E33BD-4D96-4E9E-AFAF-D4550AF27750}" type="presParOf" srcId="{4C8C9917-1413-4986-A44C-30356F3EE4CD}" destId="{28916A66-C842-47DA-AF41-E79ED53F2A53}" srcOrd="1" destOrd="0" presId="urn:microsoft.com/office/officeart/2018/2/layout/IconCircleList"/>
    <dgm:cxn modelId="{0C40C245-908B-44F6-A088-9630AFBA9354}" type="presParOf" srcId="{4C8C9917-1413-4986-A44C-30356F3EE4CD}" destId="{AA0DA300-5959-4D00-AEFB-D8349464DA62}" srcOrd="2" destOrd="0" presId="urn:microsoft.com/office/officeart/2018/2/layout/IconCircleList"/>
    <dgm:cxn modelId="{B7ACC2B5-3BCE-4D04-89D2-0326CB3D3C28}" type="presParOf" srcId="{4C8C9917-1413-4986-A44C-30356F3EE4CD}" destId="{D9836FED-C0AF-4FEC-B86A-00432642AE15}" srcOrd="3" destOrd="0" presId="urn:microsoft.com/office/officeart/2018/2/layout/IconCircleList"/>
    <dgm:cxn modelId="{10635756-2A92-4B16-B001-D47E81BE197C}" type="presParOf" srcId="{D22AC3B5-EA39-443C-AC7B-3154781AB867}" destId="{19EE5548-45CE-4838-A174-D7EE84C4A881}" srcOrd="3" destOrd="0" presId="urn:microsoft.com/office/officeart/2018/2/layout/IconCircleList"/>
    <dgm:cxn modelId="{B7A52946-8223-4F71-BA63-95B2072D4268}" type="presParOf" srcId="{D22AC3B5-EA39-443C-AC7B-3154781AB867}" destId="{01658B52-708E-40B2-BA10-95667DA10974}" srcOrd="4" destOrd="0" presId="urn:microsoft.com/office/officeart/2018/2/layout/IconCircleList"/>
    <dgm:cxn modelId="{887ED4E6-DF75-4B44-A2BE-FF5BACF3844A}" type="presParOf" srcId="{01658B52-708E-40B2-BA10-95667DA10974}" destId="{E497494D-9655-47FC-A881-447D0ED046D4}" srcOrd="0" destOrd="0" presId="urn:microsoft.com/office/officeart/2018/2/layout/IconCircleList"/>
    <dgm:cxn modelId="{8D3A70AE-7ADE-4F23-AEB5-1510C157DE90}" type="presParOf" srcId="{01658B52-708E-40B2-BA10-95667DA10974}" destId="{0B2A217F-6A3C-4C42-A099-36945618DA3C}" srcOrd="1" destOrd="0" presId="urn:microsoft.com/office/officeart/2018/2/layout/IconCircleList"/>
    <dgm:cxn modelId="{D4358B80-EFB5-48B0-ABBA-42997A6F4822}" type="presParOf" srcId="{01658B52-708E-40B2-BA10-95667DA10974}" destId="{12D34259-89F6-45DF-BD3D-2CE3F167FC98}" srcOrd="2" destOrd="0" presId="urn:microsoft.com/office/officeart/2018/2/layout/IconCircleList"/>
    <dgm:cxn modelId="{FA63C2C8-6A13-4C0F-B028-73A92F2624CB}" type="presParOf" srcId="{01658B52-708E-40B2-BA10-95667DA10974}" destId="{C2491C27-D1B9-4214-96E0-114DEB131FF5}" srcOrd="3" destOrd="0" presId="urn:microsoft.com/office/officeart/2018/2/layout/IconCircleList"/>
    <dgm:cxn modelId="{7479E537-800D-4857-8168-BB0988354D54}" type="presParOf" srcId="{D22AC3B5-EA39-443C-AC7B-3154781AB867}" destId="{DA3353C2-11CD-41DC-A3C0-48DB7B929373}" srcOrd="5" destOrd="0" presId="urn:microsoft.com/office/officeart/2018/2/layout/IconCircleList"/>
    <dgm:cxn modelId="{866B6577-0EA5-4BD7-A85E-641C7E366DC2}" type="presParOf" srcId="{D22AC3B5-EA39-443C-AC7B-3154781AB867}" destId="{3B136687-04BE-4A8B-BC0A-B6E87365BFC5}" srcOrd="6" destOrd="0" presId="urn:microsoft.com/office/officeart/2018/2/layout/IconCircleList"/>
    <dgm:cxn modelId="{29D42D6C-8A26-4EB9-B112-3EE33263FFB9}" type="presParOf" srcId="{3B136687-04BE-4A8B-BC0A-B6E87365BFC5}" destId="{47A6DD90-4F64-4B6C-A854-37749601A323}" srcOrd="0" destOrd="0" presId="urn:microsoft.com/office/officeart/2018/2/layout/IconCircleList"/>
    <dgm:cxn modelId="{640B299D-99EB-45D9-B774-ED32D3BB5B57}" type="presParOf" srcId="{3B136687-04BE-4A8B-BC0A-B6E87365BFC5}" destId="{297F3E92-40F1-4283-9F54-816016CE4320}" srcOrd="1" destOrd="0" presId="urn:microsoft.com/office/officeart/2018/2/layout/IconCircleList"/>
    <dgm:cxn modelId="{A937FFC8-EAD9-4659-85BE-4CF7F2E0D7A0}" type="presParOf" srcId="{3B136687-04BE-4A8B-BC0A-B6E87365BFC5}" destId="{E82E0BDB-B2E7-45B8-B004-EB9A5BF7739C}" srcOrd="2" destOrd="0" presId="urn:microsoft.com/office/officeart/2018/2/layout/IconCircleList"/>
    <dgm:cxn modelId="{C2EB079E-D78A-4BB3-AA50-A69B01EC17AB}" type="presParOf" srcId="{3B136687-04BE-4A8B-BC0A-B6E87365BFC5}" destId="{E23EE43A-427E-40EA-9F6C-CD5FD47F2E5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E259F-96F4-4F7B-8E1F-23FE2D8070A6}">
      <dsp:nvSpPr>
        <dsp:cNvPr id="0" name=""/>
        <dsp:cNvSpPr/>
      </dsp:nvSpPr>
      <dsp:spPr>
        <a:xfrm>
          <a:off x="0" y="0"/>
          <a:ext cx="7122339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Improve Outage Notification Process</a:t>
          </a:r>
        </a:p>
      </dsp:txBody>
      <dsp:txXfrm>
        <a:off x="40980" y="40980"/>
        <a:ext cx="7040379" cy="757514"/>
      </dsp:txXfrm>
    </dsp:sp>
    <dsp:sp modelId="{99124246-F1A1-431E-B3E6-52DA6CFB906D}">
      <dsp:nvSpPr>
        <dsp:cNvPr id="0" name=""/>
        <dsp:cNvSpPr/>
      </dsp:nvSpPr>
      <dsp:spPr>
        <a:xfrm>
          <a:off x="0" y="922167"/>
          <a:ext cx="7122339" cy="123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134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Operations working group developed 9-1-1 Telephone Outage Issue/Checklist and associated policy </a:t>
          </a:r>
        </a:p>
      </dsp:txBody>
      <dsp:txXfrm>
        <a:off x="0" y="922167"/>
        <a:ext cx="7122339" cy="1231650"/>
      </dsp:txXfrm>
    </dsp:sp>
    <dsp:sp modelId="{5E698310-4463-45AA-BA65-5A8AAE753480}">
      <dsp:nvSpPr>
        <dsp:cNvPr id="0" name=""/>
        <dsp:cNvSpPr/>
      </dsp:nvSpPr>
      <dsp:spPr>
        <a:xfrm>
          <a:off x="0" y="2153817"/>
          <a:ext cx="7122339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Examine Carrier Diversity</a:t>
          </a:r>
        </a:p>
      </dsp:txBody>
      <dsp:txXfrm>
        <a:off x="40980" y="2194797"/>
        <a:ext cx="7040379" cy="757514"/>
      </dsp:txXfrm>
    </dsp:sp>
    <dsp:sp modelId="{64C0C00A-67D7-4392-8E0E-290F7FD27C63}">
      <dsp:nvSpPr>
        <dsp:cNvPr id="0" name=""/>
        <dsp:cNvSpPr/>
      </dsp:nvSpPr>
      <dsp:spPr>
        <a:xfrm>
          <a:off x="0" y="2993292"/>
          <a:ext cx="7122339" cy="8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134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Provider of regional </a:t>
          </a:r>
          <a:r>
            <a:rPr lang="en-US" sz="2700" kern="1200" dirty="0" err="1"/>
            <a:t>ESInet</a:t>
          </a:r>
          <a:r>
            <a:rPr lang="en-US" sz="2700" kern="1200" dirty="0"/>
            <a:t> should be different than provider of admin lines and internet</a:t>
          </a:r>
        </a:p>
      </dsp:txBody>
      <dsp:txXfrm>
        <a:off x="0" y="2993292"/>
        <a:ext cx="7122339" cy="851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FA38D-E16D-4888-8630-E982353B21F2}">
      <dsp:nvSpPr>
        <dsp:cNvPr id="0" name=""/>
        <dsp:cNvSpPr/>
      </dsp:nvSpPr>
      <dsp:spPr>
        <a:xfrm>
          <a:off x="0" y="721356"/>
          <a:ext cx="5549418" cy="1853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Telecommunicator Certification</a:t>
          </a:r>
        </a:p>
      </dsp:txBody>
      <dsp:txXfrm>
        <a:off x="90470" y="811826"/>
        <a:ext cx="5368478" cy="1672339"/>
      </dsp:txXfrm>
    </dsp:sp>
    <dsp:sp modelId="{A31228D6-259B-422F-8FFE-BC2629F28962}">
      <dsp:nvSpPr>
        <dsp:cNvPr id="0" name=""/>
        <dsp:cNvSpPr/>
      </dsp:nvSpPr>
      <dsp:spPr>
        <a:xfrm>
          <a:off x="0" y="2574635"/>
          <a:ext cx="5549418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194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700" kern="1200" dirty="0"/>
        </a:p>
      </dsp:txBody>
      <dsp:txXfrm>
        <a:off x="0" y="2574635"/>
        <a:ext cx="5549418" cy="794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FA38D-E16D-4888-8630-E982353B21F2}">
      <dsp:nvSpPr>
        <dsp:cNvPr id="0" name=""/>
        <dsp:cNvSpPr/>
      </dsp:nvSpPr>
      <dsp:spPr>
        <a:xfrm>
          <a:off x="0" y="548172"/>
          <a:ext cx="9879607" cy="48496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Certification benefits the telecommunicator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Certification provides these professionals the tools to do the job to the best level possible ensuring the safety of Nebraska residents and visitors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Certification aids in professionalizing the career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236738" y="784910"/>
        <a:ext cx="9406131" cy="4376125"/>
      </dsp:txXfrm>
    </dsp:sp>
    <dsp:sp modelId="{A31228D6-259B-422F-8FFE-BC2629F28962}">
      <dsp:nvSpPr>
        <dsp:cNvPr id="0" name=""/>
        <dsp:cNvSpPr/>
      </dsp:nvSpPr>
      <dsp:spPr>
        <a:xfrm>
          <a:off x="0" y="4883567"/>
          <a:ext cx="9879607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78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4883567"/>
        <a:ext cx="9879607" cy="480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C6C82-8E2E-4D3A-B1B7-30E980C0A00A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80A0A-CBB9-4727-A848-094EA66600AC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B243B-0015-4E53-940F-927B4BCED1EC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System or process for tracking of training submissions from state PSAPs via Virtual Academy tool </a:t>
          </a:r>
        </a:p>
      </dsp:txBody>
      <dsp:txXfrm>
        <a:off x="1948202" y="368029"/>
        <a:ext cx="3233964" cy="1371985"/>
      </dsp:txXfrm>
    </dsp:sp>
    <dsp:sp modelId="{4CC2E355-88F6-474F-9930-1BD69EA43FE0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16A66-C842-47DA-AF41-E79ED53F2A53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36FED-C0AF-4FEC-B86A-00432642AE15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Review of documentation submitted for clarity/accuracy</a:t>
          </a:r>
        </a:p>
      </dsp:txBody>
      <dsp:txXfrm>
        <a:off x="7411643" y="368029"/>
        <a:ext cx="3233964" cy="1371985"/>
      </dsp:txXfrm>
    </dsp:sp>
    <dsp:sp modelId="{E497494D-9655-47FC-A881-447D0ED046D4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A217F-6A3C-4C42-A099-36945618DA3C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91C27-D1B9-4214-96E0-114DEB131FF5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Frequency of recertification</a:t>
          </a:r>
        </a:p>
      </dsp:txBody>
      <dsp:txXfrm>
        <a:off x="1948202" y="2452790"/>
        <a:ext cx="3233964" cy="1371985"/>
      </dsp:txXfrm>
    </dsp:sp>
    <dsp:sp modelId="{47A6DD90-4F64-4B6C-A854-37749601A323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F3E92-40F1-4283-9F54-816016CE4320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EE43A-427E-40EA-9F6C-CD5FD47F2E57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FTE oversight</a:t>
          </a:r>
        </a:p>
      </dsp:txBody>
      <dsp:txXfrm>
        <a:off x="7411643" y="2452790"/>
        <a:ext cx="3233964" cy="13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72B09-0FD3-4FA2-BB48-5FEA0D70E8FC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A357A-C8A5-49EC-B01F-8936DD1FB5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6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04016-0EC5-4846-A865-C51939033B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689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914400" rtl="0" eaLnBrk="1" latinLnBrk="0" hangingPunct="1">
              <a:buFont typeface="Arial" panose="020B0604020202020204" pitchFamily="34" charset="0"/>
              <a:buNone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Outage Policy and procedure:  </a:t>
            </a:r>
          </a:p>
          <a:p>
            <a:pPr marL="62865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Joint meeting of the Technical and Operations working groups held on October 2, 2023</a:t>
            </a:r>
          </a:p>
          <a:p>
            <a:pPr marL="62865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Operations group took the lead in creating model outage communications policy and checklist template for PSAPs—Working Group met January 5</a:t>
            </a:r>
            <a:r>
              <a:rPr lang="en-US" sz="1800" baseline="300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sz="18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 and 24</a:t>
            </a:r>
            <a:r>
              <a:rPr lang="en-US" sz="1800" baseline="300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sz="18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  <a:p>
            <a:pPr marL="62865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B2B28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The working group developed a 9-1-1 Telephone Outage Checklist template that can be used by PSAPs or modified as required. </a:t>
            </a:r>
          </a:p>
          <a:p>
            <a:pPr marL="62865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04016-0EC5-4846-A865-C51939033B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8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i="0" dirty="0"/>
              <a:t>Training working group met February 2nd. 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i="0" dirty="0"/>
              <a:t>The group discussed the value of telecommunicator certification and examined what makes up a strong certification program.  Nebraska has many of the attributes of a strong program already and only needs to do a few more things to pursue it.  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i="0" dirty="0"/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i="0" dirty="0"/>
              <a:t>Dave, Depending on the outcomes of the meeting on Friday, the PPT slides could be modified to have Shelly present the findings of the team.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D3C68-D615-4B4C-AA8A-41F27AF1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6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F7CCF-C0D7-034C-9B64-FD9BD12129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1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1512-CD13-753A-F843-6578BC864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8A20C-EA1A-7122-7213-F925ABDA0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420A3-AE00-4E12-EB91-365B9C2D2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i="0" dirty="0"/>
              <a:t>Training working group met on February 6th. 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i="0" dirty="0"/>
              <a:t>MCP provided research on the requirements of a telecommunicator certification program and examples of how other states have gone about developing a certification program.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i="0" dirty="0"/>
              <a:t>Nebraska has already completed the majority of requirements.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Training working is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taking time to consider the research MCP provided and because the TCP-R requirement just went into effect, the training working group has decided it is going to study the certification question for a while and allow the PSAPs to catch up to the training standards we have set.  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B5D32-9CC2-DA54-BB77-6C30773C0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D3C68-D615-4B4C-AA8A-41F27AF1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82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Would you want a LEO/FD/EMS provider that didn’t have required certifications?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Minimum training guidelines are in place to protect the profession and the public; a well-established certification is an extra level of protection to ensure that consistency of training is maintained.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911 is increasingly present in the media for investigation of circumstances when telecommunicator or PSAP performance is called into question; well maintained, accessible certification records can simplify responses to media inquiries in those cases.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Requirements: the need for tracking of submissions from state PSAPs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Liability will always be present in the 911 industry, but any steps taken to reduce that are a benefit. Certification of well developed training requirements ensures equity of training, and extra protection for PSAPs across Nebraska.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F7CCF-C0D7-034C-9B64-FD9BD12129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36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Virtual Academy has </a:t>
            </a:r>
            <a:r>
              <a:rPr lang="en-US" dirty="0"/>
              <a:t>the tool to record submissions to validate for certification. Supervisors are doing this.  </a:t>
            </a:r>
          </a:p>
          <a:p>
            <a:endParaRPr lang="en-US" dirty="0"/>
          </a:p>
          <a:p>
            <a:r>
              <a:rPr lang="en-US" b="1" dirty="0"/>
              <a:t>Validate </a:t>
            </a:r>
            <a:r>
              <a:rPr lang="en-US" dirty="0"/>
              <a:t>the frequency of CEU completion.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F7CCF-C0D7-034C-9B64-FD9BD12129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44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47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A6130-1891-3316-517F-7C209338A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073AD-CC37-86DF-27C8-CA6B6E7D6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F2225-A46E-FED5-D01E-60B31D524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C7A5E-56B2-816D-F8A1-D02EAA8FD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02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22A02-ACD5-DBA9-A6F2-A114DCFD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79679-526E-C8D9-C0DD-DBD5CF4DE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0358F-59FF-FC3C-3DFE-8CC330E78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4319B-5754-AFBC-0BDD-23D8761D9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F7CCF-C0D7-034C-9B64-FD9BD12129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03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with new agenda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04016-0EC5-4846-A865-C51939033B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609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56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65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3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5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D3C68-D615-4B4C-AA8A-41F27AF1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1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D3C68-D615-4B4C-AA8A-41F27AF1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02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D3C68-D615-4B4C-AA8A-41F27AF1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7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D3C68-D615-4B4C-AA8A-41F27AF1D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2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04016-0EC5-4846-A865-C51939033B8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6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Tech Working Group:</a:t>
            </a:r>
          </a:p>
          <a:p>
            <a:pPr marL="228600" indent="-228600">
              <a:buAutoNum type="arabicPeriod"/>
            </a:pPr>
            <a:r>
              <a:rPr lang="en-US" b="0" dirty="0"/>
              <a:t>The Technology and Operations working groups met October 2</a:t>
            </a:r>
            <a:r>
              <a:rPr lang="en-US" b="0" baseline="30000" dirty="0"/>
              <a:t>nd</a:t>
            </a:r>
            <a:r>
              <a:rPr lang="en-US" b="0" dirty="0"/>
              <a:t> to discuss the recent Windstream and Lumen outages and are aligned to develop model policies related to outage notifications that include steps PSAPs can take when affected by an outage.</a:t>
            </a:r>
          </a:p>
          <a:p>
            <a:pPr marL="228600" indent="-228600">
              <a:buAutoNum type="arabicPeriod"/>
            </a:pPr>
            <a:r>
              <a:rPr lang="en-US" b="0" dirty="0"/>
              <a:t>Operations taking the lead on outage notification checklist/policy.</a:t>
            </a:r>
          </a:p>
          <a:p>
            <a:pPr marL="228600" indent="-228600">
              <a:buAutoNum type="arabicPeriod"/>
            </a:pPr>
            <a:r>
              <a:rPr lang="en-US" sz="18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Provider of regional </a:t>
            </a:r>
            <a:r>
              <a:rPr lang="en-US" sz="1800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ESInet</a:t>
            </a:r>
            <a:r>
              <a:rPr lang="en-US" sz="18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should be different than provider of admin lines and internet.</a:t>
            </a:r>
            <a:endParaRPr lang="en-US" b="0" dirty="0"/>
          </a:p>
          <a:p>
            <a:pPr marL="228600" indent="-228600">
              <a:buAutoNum type="arabicPeriod"/>
            </a:pPr>
            <a:endParaRPr lang="en-US" b="0" dirty="0"/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04016-0EC5-4846-A865-C51939033B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5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53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CFE6E-5073-6543-B50E-4A84433A6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1" y="964272"/>
            <a:ext cx="11379556" cy="4882119"/>
          </a:xfrm>
        </p:spPr>
        <p:txBody>
          <a:bodyPr/>
          <a:lstStyle>
            <a:lvl1pPr>
              <a:defRPr b="0"/>
            </a:lvl1pPr>
            <a:lvl2pPr>
              <a:defRPr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</p:spTree>
    <p:extLst>
      <p:ext uri="{BB962C8B-B14F-4D97-AF65-F5344CB8AC3E}">
        <p14:creationId xmlns:p14="http://schemas.microsoft.com/office/powerpoint/2010/main" val="204166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no_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696BCD6-C6D4-3E37-4728-336045143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DB6990-DA00-1855-5DFD-E4974A3E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899CBD-E1EF-7BEA-E3B0-1B60EE131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2" y="988237"/>
            <a:ext cx="11379556" cy="4882119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5235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One Column: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11379556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14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One Column Blue: Click to edit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11379556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2EB026-FAAE-E355-D2F1-54951DD45474}"/>
              </a:ext>
            </a:extLst>
          </p:cNvPr>
          <p:cNvGrpSpPr/>
          <p:nvPr userDrawn="1"/>
        </p:nvGrpSpPr>
        <p:grpSpPr>
          <a:xfrm>
            <a:off x="-18417" y="5395612"/>
            <a:ext cx="12228833" cy="1511769"/>
            <a:chOff x="-18417" y="5395612"/>
            <a:chExt cx="12228833" cy="1511769"/>
          </a:xfrm>
        </p:grpSpPr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AB8DC2CB-2E24-C203-EEA3-76F4DCD34457}"/>
                </a:ext>
              </a:extLst>
            </p:cNvPr>
            <p:cNvSpPr/>
            <p:nvPr/>
          </p:nvSpPr>
          <p:spPr>
            <a:xfrm>
              <a:off x="-18417" y="5395612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8D4F4FBF-C05C-149B-17CE-41FDB76C5480}"/>
                </a:ext>
              </a:extLst>
            </p:cNvPr>
            <p:cNvSpPr/>
            <p:nvPr/>
          </p:nvSpPr>
          <p:spPr>
            <a:xfrm>
              <a:off x="-16175" y="5534373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22">
              <a:extLst>
                <a:ext uri="{FF2B5EF4-FFF2-40B4-BE49-F238E27FC236}">
                  <a16:creationId xmlns:a16="http://schemas.microsoft.com/office/drawing/2014/main" id="{92936838-6A2F-36BC-2252-ABA5550DB09B}"/>
                </a:ext>
              </a:extLst>
            </p:cNvPr>
            <p:cNvSpPr/>
            <p:nvPr/>
          </p:nvSpPr>
          <p:spPr>
            <a:xfrm>
              <a:off x="-15900" y="5688740"/>
              <a:ext cx="12226316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  <a:gd name="connsiteX0" fmla="*/ 10277662 w 10283005"/>
                <a:gd name="connsiteY0" fmla="*/ 0 h 1063601"/>
                <a:gd name="connsiteX1" fmla="*/ 10053 w 10283005"/>
                <a:gd name="connsiteY1" fmla="*/ 383968 h 1063601"/>
                <a:gd name="connsiteX2" fmla="*/ 1 w 10283005"/>
                <a:gd name="connsiteY2" fmla="*/ 1047990 h 1063601"/>
                <a:gd name="connsiteX3" fmla="*/ 10282787 w 10283005"/>
                <a:gd name="connsiteY3" fmla="*/ 1063601 h 1063601"/>
                <a:gd name="connsiteX4" fmla="*/ 10277662 w 10283005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05" h="1063601">
                  <a:moveTo>
                    <a:pt x="10277662" y="0"/>
                  </a:moveTo>
                  <a:cubicBezTo>
                    <a:pt x="10277662" y="0"/>
                    <a:pt x="6797776" y="383968"/>
                    <a:pt x="10053" y="383968"/>
                  </a:cubicBezTo>
                  <a:cubicBezTo>
                    <a:pt x="10076" y="586057"/>
                    <a:pt x="-22" y="845901"/>
                    <a:pt x="1" y="1047990"/>
                  </a:cubicBezTo>
                  <a:lnTo>
                    <a:pt x="10282787" y="1063601"/>
                  </a:lnTo>
                  <a:cubicBezTo>
                    <a:pt x="10284451" y="719568"/>
                    <a:pt x="10275998" y="344033"/>
                    <a:pt x="10277662" y="0"/>
                  </a:cubicBezTo>
                  <a:close/>
                </a:path>
              </a:pathLst>
            </a:custGeom>
            <a:solidFill>
              <a:schemeClr val="accent3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8225C0F-BD78-5D59-020F-49C9CBC6BAC1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0844F144-07EA-8EF9-9AD7-803F1F202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59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ed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One Column Red base: Click to edit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11379556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548A8F-83E5-D6F2-1905-A91CF407617D}"/>
              </a:ext>
            </a:extLst>
          </p:cNvPr>
          <p:cNvGrpSpPr/>
          <p:nvPr userDrawn="1"/>
        </p:nvGrpSpPr>
        <p:grpSpPr>
          <a:xfrm>
            <a:off x="-9144" y="5384555"/>
            <a:ext cx="12214774" cy="1521572"/>
            <a:chOff x="-23204" y="5360701"/>
            <a:chExt cx="12228833" cy="1511770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5D7C8CD2-8B1A-334D-D992-BB106F37BE27}"/>
                </a:ext>
              </a:extLst>
            </p:cNvPr>
            <p:cNvSpPr/>
            <p:nvPr userDrawn="1"/>
          </p:nvSpPr>
          <p:spPr>
            <a:xfrm>
              <a:off x="-23204" y="5360701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rgbClr val="7C1721">
                <a:alpha val="40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1D16535A-3D56-8282-3670-BE9264751D61}"/>
                </a:ext>
              </a:extLst>
            </p:cNvPr>
            <p:cNvSpPr/>
            <p:nvPr/>
          </p:nvSpPr>
          <p:spPr>
            <a:xfrm>
              <a:off x="-20962" y="5499462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rgbClr val="7C1721">
                <a:alpha val="65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21">
              <a:extLst>
                <a:ext uri="{FF2B5EF4-FFF2-40B4-BE49-F238E27FC236}">
                  <a16:creationId xmlns:a16="http://schemas.microsoft.com/office/drawing/2014/main" id="{5AE86C46-C0B2-7B43-B87B-9E1B03B0D534}"/>
                </a:ext>
              </a:extLst>
            </p:cNvPr>
            <p:cNvSpPr/>
            <p:nvPr userDrawn="1"/>
          </p:nvSpPr>
          <p:spPr>
            <a:xfrm>
              <a:off x="-23204" y="5653830"/>
              <a:ext cx="12228833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72" h="1063601">
                  <a:moveTo>
                    <a:pt x="10277729" y="0"/>
                  </a:moveTo>
                  <a:cubicBezTo>
                    <a:pt x="10277729" y="0"/>
                    <a:pt x="6787723" y="441723"/>
                    <a:pt x="0" y="441723"/>
                  </a:cubicBezTo>
                  <a:cubicBezTo>
                    <a:pt x="23" y="643812"/>
                    <a:pt x="45" y="845901"/>
                    <a:pt x="68" y="1047990"/>
                  </a:cubicBezTo>
                  <a:lnTo>
                    <a:pt x="10282854" y="1063601"/>
                  </a:lnTo>
                  <a:cubicBezTo>
                    <a:pt x="10284518" y="719568"/>
                    <a:pt x="10276065" y="344033"/>
                    <a:pt x="10277729" y="0"/>
                  </a:cubicBezTo>
                  <a:close/>
                </a:path>
              </a:pathLst>
            </a:custGeom>
            <a:solidFill>
              <a:srgbClr val="7C1721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FDDEA0D-EF32-B91E-13DC-CDBF586E42ED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B8BFE833-96BA-123E-BAB6-DB8AC6BC8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25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AF4099-7BF2-B098-3008-D69A66A6E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 Column Yellow: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11379556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71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8C82C3-7FB8-F802-8F14-4A85DF6B3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 Column Red: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11379556" cy="4802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6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17C1821-E8EB-959C-8074-C8D836823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1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One Column Grey: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11379556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198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Two Column: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48E32-90A1-22AD-2006-443D4F737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862" y="988237"/>
            <a:ext cx="5689255" cy="4802964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5540578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172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lu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2EB026-FAAE-E355-D2F1-54951DD45474}"/>
              </a:ext>
            </a:extLst>
          </p:cNvPr>
          <p:cNvGrpSpPr/>
          <p:nvPr userDrawn="1"/>
        </p:nvGrpSpPr>
        <p:grpSpPr>
          <a:xfrm>
            <a:off x="-18417" y="5395612"/>
            <a:ext cx="12228833" cy="1511769"/>
            <a:chOff x="-18417" y="5395612"/>
            <a:chExt cx="12228833" cy="1511769"/>
          </a:xfrm>
        </p:grpSpPr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AB8DC2CB-2E24-C203-EEA3-76F4DCD34457}"/>
                </a:ext>
              </a:extLst>
            </p:cNvPr>
            <p:cNvSpPr/>
            <p:nvPr/>
          </p:nvSpPr>
          <p:spPr>
            <a:xfrm>
              <a:off x="-18417" y="5395612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8D4F4FBF-C05C-149B-17CE-41FDB76C5480}"/>
                </a:ext>
              </a:extLst>
            </p:cNvPr>
            <p:cNvSpPr/>
            <p:nvPr/>
          </p:nvSpPr>
          <p:spPr>
            <a:xfrm>
              <a:off x="-16175" y="5534373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22">
              <a:extLst>
                <a:ext uri="{FF2B5EF4-FFF2-40B4-BE49-F238E27FC236}">
                  <a16:creationId xmlns:a16="http://schemas.microsoft.com/office/drawing/2014/main" id="{92936838-6A2F-36BC-2252-ABA5550DB09B}"/>
                </a:ext>
              </a:extLst>
            </p:cNvPr>
            <p:cNvSpPr/>
            <p:nvPr/>
          </p:nvSpPr>
          <p:spPr>
            <a:xfrm>
              <a:off x="-15900" y="5688740"/>
              <a:ext cx="12226316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  <a:gd name="connsiteX0" fmla="*/ 10277662 w 10283005"/>
                <a:gd name="connsiteY0" fmla="*/ 0 h 1063601"/>
                <a:gd name="connsiteX1" fmla="*/ 10053 w 10283005"/>
                <a:gd name="connsiteY1" fmla="*/ 383968 h 1063601"/>
                <a:gd name="connsiteX2" fmla="*/ 1 w 10283005"/>
                <a:gd name="connsiteY2" fmla="*/ 1047990 h 1063601"/>
                <a:gd name="connsiteX3" fmla="*/ 10282787 w 10283005"/>
                <a:gd name="connsiteY3" fmla="*/ 1063601 h 1063601"/>
                <a:gd name="connsiteX4" fmla="*/ 10277662 w 10283005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05" h="1063601">
                  <a:moveTo>
                    <a:pt x="10277662" y="0"/>
                  </a:moveTo>
                  <a:cubicBezTo>
                    <a:pt x="10277662" y="0"/>
                    <a:pt x="6797776" y="383968"/>
                    <a:pt x="10053" y="383968"/>
                  </a:cubicBezTo>
                  <a:cubicBezTo>
                    <a:pt x="10076" y="586057"/>
                    <a:pt x="-22" y="845901"/>
                    <a:pt x="1" y="1047990"/>
                  </a:cubicBezTo>
                  <a:lnTo>
                    <a:pt x="10282787" y="1063601"/>
                  </a:lnTo>
                  <a:cubicBezTo>
                    <a:pt x="10284451" y="719568"/>
                    <a:pt x="10275998" y="344033"/>
                    <a:pt x="10277662" y="0"/>
                  </a:cubicBezTo>
                  <a:close/>
                </a:path>
              </a:pathLst>
            </a:custGeom>
            <a:solidFill>
              <a:schemeClr val="accent3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78B5F1B-A7BE-9B97-4A92-D97730B3C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Two Column: Click to edit title style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0A816D1-3BB1-F8F0-C92D-9C9E03F2C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5540578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EFAE486-FE72-055F-5447-516F0EED0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862" y="988237"/>
            <a:ext cx="5689255" cy="4802964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5A8C5-5874-CD21-34AE-A0A28E6DBD3B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1B8F1754-2AB4-FB06-7874-49E9C9B0E5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7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Netwo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light, night, green&#10;&#10;Description automatically generated">
            <a:extLst>
              <a:ext uri="{FF2B5EF4-FFF2-40B4-BE49-F238E27FC236}">
                <a16:creationId xmlns:a16="http://schemas.microsoft.com/office/drawing/2014/main" id="{0C77D8D1-30A5-8048-9DA7-6BE76613A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" y="0"/>
            <a:ext cx="12192000" cy="6093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3494A-7048-964F-90DB-D42689C5D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94249" y="-2700920"/>
            <a:ext cx="6054811" cy="11443350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81A3A7F1-77E5-40C2-A313-FA21E2411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3301"/>
            <a:ext cx="12192021" cy="7056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98268-079A-E442-A878-96B9A67E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4" y="2444189"/>
            <a:ext cx="11250554" cy="1619680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87308-179D-B24D-BC1D-A0BA43ED4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64" y="4096789"/>
            <a:ext cx="11250554" cy="55430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A722D5-E171-4609-9356-5CCC58E43A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06949"/>
            <a:ext cx="6151620" cy="111328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1CE809-2B94-BA46-9296-5D4D68DA7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F65A9-5C4F-0646-8CDD-026D73BDB52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C520487-EE1A-E28E-D4BB-961801CC9A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6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Red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78B5F1B-A7BE-9B97-4A92-D97730B3C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Two Column: Click to edit title style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0A816D1-3BB1-F8F0-C92D-9C9E03F2C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5540578" cy="4802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EFAE486-FE72-055F-5447-516F0EED0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862" y="988237"/>
            <a:ext cx="5689255" cy="4802964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36F819-1945-6C80-D0D7-FA27115AE7C4}"/>
              </a:ext>
            </a:extLst>
          </p:cNvPr>
          <p:cNvGrpSpPr/>
          <p:nvPr userDrawn="1"/>
        </p:nvGrpSpPr>
        <p:grpSpPr>
          <a:xfrm>
            <a:off x="-9144" y="5384555"/>
            <a:ext cx="12214774" cy="1521572"/>
            <a:chOff x="-23204" y="5360701"/>
            <a:chExt cx="12228833" cy="1511770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EDA7AD78-E6D8-1F6E-DB72-BE8073CD568D}"/>
                </a:ext>
              </a:extLst>
            </p:cNvPr>
            <p:cNvSpPr/>
            <p:nvPr userDrawn="1"/>
          </p:nvSpPr>
          <p:spPr>
            <a:xfrm>
              <a:off x="-23204" y="5360701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rgbClr val="7C1721">
                <a:alpha val="40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BEDAB5A-E047-96EE-1B63-D0992D663EE3}"/>
                </a:ext>
              </a:extLst>
            </p:cNvPr>
            <p:cNvSpPr/>
            <p:nvPr/>
          </p:nvSpPr>
          <p:spPr>
            <a:xfrm>
              <a:off x="-20962" y="5499462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rgbClr val="7C1721">
                <a:alpha val="65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735FD9-B5DD-35F4-CB79-1898D6FC157D}"/>
                </a:ext>
              </a:extLst>
            </p:cNvPr>
            <p:cNvSpPr/>
            <p:nvPr userDrawn="1"/>
          </p:nvSpPr>
          <p:spPr>
            <a:xfrm>
              <a:off x="-23204" y="5653830"/>
              <a:ext cx="12228833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72" h="1063601">
                  <a:moveTo>
                    <a:pt x="10277729" y="0"/>
                  </a:moveTo>
                  <a:cubicBezTo>
                    <a:pt x="10277729" y="0"/>
                    <a:pt x="6787723" y="441723"/>
                    <a:pt x="0" y="441723"/>
                  </a:cubicBezTo>
                  <a:cubicBezTo>
                    <a:pt x="23" y="643812"/>
                    <a:pt x="45" y="845901"/>
                    <a:pt x="68" y="1047990"/>
                  </a:cubicBezTo>
                  <a:lnTo>
                    <a:pt x="10282854" y="1063601"/>
                  </a:lnTo>
                  <a:cubicBezTo>
                    <a:pt x="10284518" y="719568"/>
                    <a:pt x="10276065" y="344033"/>
                    <a:pt x="10277729" y="0"/>
                  </a:cubicBezTo>
                  <a:close/>
                </a:path>
              </a:pathLst>
            </a:custGeom>
            <a:solidFill>
              <a:srgbClr val="7C1721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472070A-F16B-8911-8D35-37DC9EAEAA28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B73F88A3-E80B-747D-B5A8-9CEA22165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1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8B94FB-1454-40AC-F5A4-829841AA4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Column Yellow: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48E32-90A1-22AD-2006-443D4F737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862" y="988237"/>
            <a:ext cx="5689255" cy="4802964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5540578" cy="48029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103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4465D5-195C-A239-4FF5-09967F093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Column Red: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48E32-90A1-22AD-2006-443D4F737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862" y="988237"/>
            <a:ext cx="5689255" cy="4802964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5540578" cy="4802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18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966FDBA-740E-9731-7BBB-D05E1E0EFF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1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Two Column Grey: Click to edit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48E32-90A1-22AD-2006-443D4F737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862" y="988237"/>
            <a:ext cx="5689255" cy="4802964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91E9D-F414-6406-9487-C53A40F96F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561" y="988236"/>
            <a:ext cx="5540578" cy="48029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586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CFE6E-5073-6543-B50E-4A84433A6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2" y="988237"/>
            <a:ext cx="7379645" cy="4882119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DD9F3FC-2FFD-0D4F-BBC5-B15FD082A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1950" y="989013"/>
            <a:ext cx="4210050" cy="41767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77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icture_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FD07074-3178-9F24-28DC-829299CE78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762" y="23110"/>
            <a:ext cx="5438238" cy="5238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2" y="365126"/>
            <a:ext cx="6091354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68CFEF4-F486-E206-BF9C-8FFEE8308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3" y="1175393"/>
            <a:ext cx="6091354" cy="4882119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04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arChart_Picture_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3435985-8E8F-949B-EA62-9825694FDB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3762" y="0"/>
            <a:ext cx="5438238" cy="52383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14C58764-F1D5-D879-5A28-732535DB4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F47A1009-C41B-F66E-9A32-AEEED08C1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41" b="31911"/>
          <a:stretch/>
        </p:blipFill>
        <p:spPr>
          <a:xfrm>
            <a:off x="6606346" y="1417386"/>
            <a:ext cx="5359453" cy="466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2" y="365126"/>
            <a:ext cx="6091354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22" name="Chart Placeholder 3">
            <a:extLst>
              <a:ext uri="{FF2B5EF4-FFF2-40B4-BE49-F238E27FC236}">
                <a16:creationId xmlns:a16="http://schemas.microsoft.com/office/drawing/2014/main" id="{91C2D70F-4D65-C2EB-DFD5-07D56D4A7EA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80562" y="1175392"/>
            <a:ext cx="6091688" cy="45887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02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005D4C2-5068-18AC-6055-B825486AF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2" y="365126"/>
            <a:ext cx="6091354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Table Example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FE3E8C3-DCF1-2BCC-D5F7-EE4C176E4D2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0562" y="1122723"/>
            <a:ext cx="11209337" cy="4340528"/>
          </a:xfrm>
          <a:ln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07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005D4C2-5068-18AC-6055-B825486AF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2" y="365126"/>
            <a:ext cx="6091354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Chart Example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65EBBF6-1CF7-6A37-CA3C-8441A420E85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80563" y="1123488"/>
            <a:ext cx="5978110" cy="45481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6A5409C5-3DEF-B8A1-4470-BA3F0567357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8475" y="1106789"/>
            <a:ext cx="5289550" cy="45481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50AF4444-3BB6-4074-B01D-C668F0363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CF73B5-4DDD-43C3-9E5E-AEBCA1F63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2" y="988237"/>
            <a:ext cx="11379556" cy="4882119"/>
          </a:xfrm>
        </p:spPr>
        <p:txBody>
          <a:bodyPr/>
          <a:lstStyle>
            <a:lvl1pPr>
              <a:defRPr b="0" i="0"/>
            </a:lvl1pPr>
            <a:lvl2pPr>
              <a:defRPr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07272FCE-0FC4-4324-8AC7-13C39E95B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9" b="21485"/>
          <a:stretch/>
        </p:blipFill>
        <p:spPr>
          <a:xfrm>
            <a:off x="6809180" y="1155268"/>
            <a:ext cx="5382819" cy="5384525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956D5C-B23D-3B48-A5D9-2614F42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8B52C197-422D-A847-8D71-BF54ACD226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5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Networ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852D3103-092B-1D44-8D42-C3FF5B1E8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85" y="-13303"/>
            <a:ext cx="12192000" cy="6171894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79D21887-D61E-4A55-8103-0C4F66C2AD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3494A-7048-964F-90DB-D42689C5DE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7225392" y="-7232062"/>
            <a:ext cx="6054811" cy="20505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98268-079A-E442-A878-96B9A67E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4" y="2444189"/>
            <a:ext cx="11250554" cy="161968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87308-179D-B24D-BC1D-A0BA43ED4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64" y="4096789"/>
            <a:ext cx="11250554" cy="5543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A722D5-E171-4609-9356-5CCC58E43A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06949"/>
            <a:ext cx="6151620" cy="111328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2A55EA-1E64-E440-86CB-235E3920A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BBB765-C64F-3042-944B-14D4DFE9BECC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D2E6FDA-F70A-3F47-819F-B37D58B4E3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73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50AF4444-3BB6-4074-B01D-C668F0363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Our Partner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07272FCE-0FC4-4324-8AC7-13C39E95B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9" b="21485"/>
          <a:stretch/>
        </p:blipFill>
        <p:spPr>
          <a:xfrm>
            <a:off x="6809180" y="1155268"/>
            <a:ext cx="5382819" cy="5384525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956D5C-B23D-3B48-A5D9-2614F42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9A42A6D-0259-5791-5480-BEBB0E4E5E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560" y="1030141"/>
            <a:ext cx="7812701" cy="15531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/>
            </a:lvl1pPr>
            <a:lvl2pPr marL="457200" indent="0">
              <a:buFontTx/>
              <a:buNone/>
              <a:defRPr sz="1800" b="0"/>
            </a:lvl2pPr>
            <a:lvl3pPr marL="914400" indent="0">
              <a:buFontTx/>
              <a:buNone/>
              <a:defRPr sz="1800" b="0"/>
            </a:lvl3pPr>
            <a:lvl4pPr marL="1371600" indent="0">
              <a:buFontTx/>
              <a:buNone/>
              <a:defRPr sz="1800" b="0"/>
            </a:lvl4pPr>
            <a:lvl5pPr marL="1828800" indent="0">
              <a:buFontTx/>
              <a:buNone/>
              <a:defRPr sz="1800" b="0"/>
            </a:lvl5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Cras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dui. Duis tempus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porta vel.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pulvinar dolor ac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23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9C6C88-8EA6-6C7A-7CCB-1FAA3082E0D9}"/>
              </a:ext>
            </a:extLst>
          </p:cNvPr>
          <p:cNvSpPr/>
          <p:nvPr userDrawn="1"/>
        </p:nvSpPr>
        <p:spPr>
          <a:xfrm>
            <a:off x="10351458" y="0"/>
            <a:ext cx="1520692" cy="86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9F6F7-0AC4-91EB-30BB-9D493EEE13BD}"/>
              </a:ext>
            </a:extLst>
          </p:cNvPr>
          <p:cNvSpPr txBox="1"/>
          <p:nvPr userDrawn="1"/>
        </p:nvSpPr>
        <p:spPr>
          <a:xfrm>
            <a:off x="10357802" y="47889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Client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9FE25-E579-A489-6204-EBC74003C7BB}"/>
              </a:ext>
            </a:extLst>
          </p:cNvPr>
          <p:cNvSpPr txBox="1"/>
          <p:nvPr userDrawn="1"/>
        </p:nvSpPr>
        <p:spPr>
          <a:xfrm>
            <a:off x="480561" y="1143142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300" dirty="0">
                <a:solidFill>
                  <a:schemeClr val="accent2"/>
                </a:solidFill>
              </a:rPr>
              <a:t>CHALLENGE</a:t>
            </a:r>
            <a:endParaRPr lang="en-US" b="1" spc="3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52F6E-BCCC-2A3E-2E01-11EC27F81617}"/>
              </a:ext>
            </a:extLst>
          </p:cNvPr>
          <p:cNvSpPr txBox="1"/>
          <p:nvPr userDrawn="1"/>
        </p:nvSpPr>
        <p:spPr>
          <a:xfrm>
            <a:off x="4221418" y="114314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300" dirty="0">
                <a:solidFill>
                  <a:schemeClr val="accent3"/>
                </a:solidFill>
              </a:rPr>
              <a:t>SOLUTION</a:t>
            </a:r>
            <a:endParaRPr lang="en-US" b="1" spc="300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0A4A2-0374-8A46-08C0-02A8AE1ED963}"/>
              </a:ext>
            </a:extLst>
          </p:cNvPr>
          <p:cNvSpPr txBox="1"/>
          <p:nvPr userDrawn="1"/>
        </p:nvSpPr>
        <p:spPr>
          <a:xfrm>
            <a:off x="8316096" y="1143142"/>
            <a:ext cx="124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accent1"/>
                </a:solidFill>
              </a:rPr>
              <a:t>RESULT</a:t>
            </a:r>
            <a:endParaRPr lang="en-US" b="1" spc="300" dirty="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245D1D-9B4F-DD9A-0197-3AFE76CE9C6B}"/>
              </a:ext>
            </a:extLst>
          </p:cNvPr>
          <p:cNvCxnSpPr>
            <a:cxnSpLocks/>
          </p:cNvCxnSpPr>
          <p:nvPr userDrawn="1"/>
        </p:nvCxnSpPr>
        <p:spPr>
          <a:xfrm>
            <a:off x="543464" y="1143142"/>
            <a:ext cx="314852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F8E1B7-B11C-4753-38D1-1B15A4B38BF8}"/>
              </a:ext>
            </a:extLst>
          </p:cNvPr>
          <p:cNvCxnSpPr>
            <a:cxnSpLocks/>
          </p:cNvCxnSpPr>
          <p:nvPr userDrawn="1"/>
        </p:nvCxnSpPr>
        <p:spPr>
          <a:xfrm>
            <a:off x="4295454" y="1151447"/>
            <a:ext cx="3363238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DB1C18EF-5F56-30F3-BE4F-9EA97199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6"/>
            <a:ext cx="7835535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114F3C07-D7DA-1612-92BB-A9AF852B5F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561" y="1592180"/>
            <a:ext cx="3329439" cy="4257862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F42F19B-955A-C41E-410A-1FB8BEE90C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336" y="1586165"/>
            <a:ext cx="3452355" cy="4082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1954F62-D96E-5270-48EE-26E13166B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6095" y="1585465"/>
            <a:ext cx="3556055" cy="34945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D3D65-B549-05EB-F6AC-5D156978EF89}"/>
              </a:ext>
            </a:extLst>
          </p:cNvPr>
          <p:cNvCxnSpPr>
            <a:cxnSpLocks/>
          </p:cNvCxnSpPr>
          <p:nvPr userDrawn="1"/>
        </p:nvCxnSpPr>
        <p:spPr>
          <a:xfrm>
            <a:off x="8402128" y="1133258"/>
            <a:ext cx="347002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026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tory_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9C6C88-8EA6-6C7A-7CCB-1FAA3082E0D9}"/>
              </a:ext>
            </a:extLst>
          </p:cNvPr>
          <p:cNvSpPr/>
          <p:nvPr userDrawn="1"/>
        </p:nvSpPr>
        <p:spPr>
          <a:xfrm>
            <a:off x="10351458" y="0"/>
            <a:ext cx="1520692" cy="86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9F6F7-0AC4-91EB-30BB-9D493EEE13BD}"/>
              </a:ext>
            </a:extLst>
          </p:cNvPr>
          <p:cNvSpPr txBox="1"/>
          <p:nvPr userDrawn="1"/>
        </p:nvSpPr>
        <p:spPr>
          <a:xfrm>
            <a:off x="10357802" y="47889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Client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9FE25-E579-A489-6204-EBC74003C7BB}"/>
              </a:ext>
            </a:extLst>
          </p:cNvPr>
          <p:cNvSpPr txBox="1"/>
          <p:nvPr userDrawn="1"/>
        </p:nvSpPr>
        <p:spPr>
          <a:xfrm>
            <a:off x="480561" y="1143142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300" dirty="0">
                <a:solidFill>
                  <a:schemeClr val="accent2"/>
                </a:solidFill>
              </a:rPr>
              <a:t>CHALLENGE</a:t>
            </a:r>
            <a:endParaRPr lang="en-US" b="1" spc="3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52F6E-BCCC-2A3E-2E01-11EC27F81617}"/>
              </a:ext>
            </a:extLst>
          </p:cNvPr>
          <p:cNvSpPr txBox="1"/>
          <p:nvPr userDrawn="1"/>
        </p:nvSpPr>
        <p:spPr>
          <a:xfrm>
            <a:off x="4221418" y="114314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300" dirty="0">
                <a:solidFill>
                  <a:schemeClr val="accent3"/>
                </a:solidFill>
              </a:rPr>
              <a:t>SOLUTION</a:t>
            </a:r>
            <a:endParaRPr lang="en-US" b="1" spc="300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0A4A2-0374-8A46-08C0-02A8AE1ED963}"/>
              </a:ext>
            </a:extLst>
          </p:cNvPr>
          <p:cNvSpPr txBox="1"/>
          <p:nvPr userDrawn="1"/>
        </p:nvSpPr>
        <p:spPr>
          <a:xfrm>
            <a:off x="8316096" y="1143142"/>
            <a:ext cx="124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accent1"/>
                </a:solidFill>
              </a:rPr>
              <a:t>RESULT</a:t>
            </a:r>
            <a:endParaRPr lang="en-US" b="1" spc="300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F8E1B7-B11C-4753-38D1-1B15A4B38BF8}"/>
              </a:ext>
            </a:extLst>
          </p:cNvPr>
          <p:cNvCxnSpPr>
            <a:cxnSpLocks/>
          </p:cNvCxnSpPr>
          <p:nvPr userDrawn="1"/>
        </p:nvCxnSpPr>
        <p:spPr>
          <a:xfrm>
            <a:off x="4295454" y="1151447"/>
            <a:ext cx="3363238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03277A-997C-AEB9-7F28-1C10FB81552A}"/>
              </a:ext>
            </a:extLst>
          </p:cNvPr>
          <p:cNvCxnSpPr>
            <a:cxnSpLocks/>
          </p:cNvCxnSpPr>
          <p:nvPr userDrawn="1"/>
        </p:nvCxnSpPr>
        <p:spPr>
          <a:xfrm>
            <a:off x="8402128" y="1133258"/>
            <a:ext cx="347002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DB1C18EF-5F56-30F3-BE4F-9EA97199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6"/>
            <a:ext cx="7835535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114F3C07-D7DA-1612-92BB-A9AF852B5F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561" y="1592180"/>
            <a:ext cx="3329439" cy="2828189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F42F19B-955A-C41E-410A-1FB8BEE90C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336" y="1586164"/>
            <a:ext cx="3452355" cy="28281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1954F62-D96E-5270-48EE-26E13166B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6096" y="1585464"/>
            <a:ext cx="3556054" cy="28349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7E38F8-4AD5-53A4-93B4-1E6792B2CD60}"/>
              </a:ext>
            </a:extLst>
          </p:cNvPr>
          <p:cNvSpPr/>
          <p:nvPr userDrawn="1"/>
        </p:nvSpPr>
        <p:spPr>
          <a:xfrm>
            <a:off x="-21" y="4589679"/>
            <a:ext cx="12192000" cy="1465131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FC1BE6-6B92-5C2B-9653-2667C9E5E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23962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B4A47B-0580-7556-7F58-69AE16237EA8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CB36520A-8BAA-CCB6-F36E-5E6CE984E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8C11965-C9C5-930F-4725-537B652FCE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564" y="4724980"/>
            <a:ext cx="7224994" cy="8309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/>
            </a:lvl1pPr>
            <a:lvl2pPr marL="457200" indent="0">
              <a:buFontTx/>
              <a:buNone/>
              <a:defRPr sz="1400" b="0"/>
            </a:lvl2pPr>
            <a:lvl3pPr marL="914400" indent="0">
              <a:buFontTx/>
              <a:buNone/>
              <a:defRPr sz="1400" b="0"/>
            </a:lvl3pPr>
            <a:lvl4pPr marL="1371600" indent="0">
              <a:buFontTx/>
              <a:buNone/>
              <a:defRPr sz="1400" b="0"/>
            </a:lvl4pPr>
            <a:lvl5pPr marL="1828800" indent="0">
              <a:buFontTx/>
              <a:buNone/>
              <a:defRPr sz="1400" b="0"/>
            </a:lvl5pPr>
          </a:lstStyle>
          <a:p>
            <a:r>
              <a:rPr lang="en-US" sz="1400" dirty="0"/>
              <a:t>“Testimonial quote” —Customer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1FC325-5ED5-B3CC-F84E-C5AAFAF87B88}"/>
              </a:ext>
            </a:extLst>
          </p:cNvPr>
          <p:cNvCxnSpPr>
            <a:cxnSpLocks/>
          </p:cNvCxnSpPr>
          <p:nvPr userDrawn="1"/>
        </p:nvCxnSpPr>
        <p:spPr>
          <a:xfrm>
            <a:off x="543464" y="1143142"/>
            <a:ext cx="314852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779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E7C87B3-A0D1-3C13-5C0B-4918F1895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33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182B09-9D35-ACC9-6B1B-73F13D7F7AB3}"/>
              </a:ext>
            </a:extLst>
          </p:cNvPr>
          <p:cNvSpPr txBox="1"/>
          <p:nvPr userDrawn="1"/>
        </p:nvSpPr>
        <p:spPr>
          <a:xfrm>
            <a:off x="446073" y="-66281"/>
            <a:ext cx="14769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10033" y="5261430"/>
            <a:ext cx="12202033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8F0509C-D775-6EFC-4EC8-FA275BD19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9752" y="2048867"/>
            <a:ext cx="9237763" cy="19402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Tx/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Tx/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Tx/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labore et dolore magna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aliqua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Ut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enim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ad minim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veniam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quis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nostrud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exercitation </a:t>
            </a:r>
            <a:r>
              <a:rPr lang="en-US" sz="24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ullamco</a:t>
            </a:r>
            <a:r>
              <a:rPr lang="en-US" sz="24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FF17EFB-5ECB-C14E-4104-9AAAE98194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5794" y="4172802"/>
            <a:ext cx="4451600" cy="33465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Tx/>
              <a:buNone/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Tx/>
              <a:buNone/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Tx/>
              <a:buNone/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r>
              <a:rPr lang="en-US" sz="20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—Name </a:t>
            </a:r>
          </a:p>
        </p:txBody>
      </p:sp>
    </p:spTree>
    <p:extLst>
      <p:ext uri="{BB962C8B-B14F-4D97-AF65-F5344CB8AC3E}">
        <p14:creationId xmlns:p14="http://schemas.microsoft.com/office/powerpoint/2010/main" val="4105965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E7C87B3-A0D1-3C13-5C0B-4918F1895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33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5" name="Picture 24" descr="A picture containing person, wall, indoor, suit&#10;&#10;Description automatically generated">
            <a:extLst>
              <a:ext uri="{FF2B5EF4-FFF2-40B4-BE49-F238E27FC236}">
                <a16:creationId xmlns:a16="http://schemas.microsoft.com/office/drawing/2014/main" id="{A8ECA294-0D8C-171B-92E9-728C2BF9C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024" y="0"/>
            <a:ext cx="5517970" cy="6108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182B09-9D35-ACC9-6B1B-73F13D7F7AB3}"/>
              </a:ext>
            </a:extLst>
          </p:cNvPr>
          <p:cNvSpPr txBox="1"/>
          <p:nvPr userDrawn="1"/>
        </p:nvSpPr>
        <p:spPr>
          <a:xfrm>
            <a:off x="446073" y="-66281"/>
            <a:ext cx="14769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10033" y="5261430"/>
            <a:ext cx="12202033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63900-880E-7E41-806B-686BA35CB045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689E49-E46F-DD4B-A9CC-FA82CE76F5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D2432-EC68-2B34-AE07-3C568BDA41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628" y="1591040"/>
            <a:ext cx="5694997" cy="205131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Tx/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Tx/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Tx/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labore et dolore magna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aliqua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Ut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enim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ad minim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veniam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quis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nostrud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exercitation </a:t>
            </a:r>
            <a:r>
              <a:rPr lang="en-US" sz="2000" b="1" i="1" u="none" strike="noStrik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ullamco</a:t>
            </a:r>
            <a:r>
              <a:rPr lang="en-US" sz="2000" b="1" i="1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9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A43F256-3FD9-29A2-2D1E-1328E8044D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570" y="3870334"/>
            <a:ext cx="4514850" cy="2936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Tx/>
              <a:buNone/>
              <a:defRPr sz="16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Tx/>
              <a:buNone/>
              <a:defRPr sz="16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Tx/>
              <a:buNone/>
              <a:defRPr sz="16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Tx/>
              <a:buNone/>
              <a:defRPr sz="16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r>
              <a:rPr lang="en-US" sz="16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—Name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DB4C3-971C-FC9C-4CB2-86D4A24C3356}"/>
              </a:ext>
            </a:extLst>
          </p:cNvPr>
          <p:cNvSpPr txBox="1"/>
          <p:nvPr userDrawn="1"/>
        </p:nvSpPr>
        <p:spPr>
          <a:xfrm>
            <a:off x="8646160" y="-584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131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ue Base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74B7DAE3-9A2B-3D70-F741-721AEC22F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AF52E-1E80-5506-BDC1-4A0FFD14E5EE}"/>
              </a:ext>
            </a:extLst>
          </p:cNvPr>
          <p:cNvGrpSpPr/>
          <p:nvPr userDrawn="1"/>
        </p:nvGrpSpPr>
        <p:grpSpPr>
          <a:xfrm>
            <a:off x="-18417" y="5395612"/>
            <a:ext cx="12228833" cy="1511769"/>
            <a:chOff x="-18417" y="5395612"/>
            <a:chExt cx="12228833" cy="1511769"/>
          </a:xfrm>
        </p:grpSpPr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id="{68078166-D6BA-1E7F-D828-8DBE535A5005}"/>
                </a:ext>
              </a:extLst>
            </p:cNvPr>
            <p:cNvSpPr/>
            <p:nvPr/>
          </p:nvSpPr>
          <p:spPr>
            <a:xfrm>
              <a:off x="-18417" y="5395612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id="{55110C93-E1A6-BF63-7377-1C29B0E265D3}"/>
                </a:ext>
              </a:extLst>
            </p:cNvPr>
            <p:cNvSpPr/>
            <p:nvPr/>
          </p:nvSpPr>
          <p:spPr>
            <a:xfrm>
              <a:off x="-16175" y="5534373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2">
              <a:extLst>
                <a:ext uri="{FF2B5EF4-FFF2-40B4-BE49-F238E27FC236}">
                  <a16:creationId xmlns:a16="http://schemas.microsoft.com/office/drawing/2014/main" id="{45A8BDA7-3429-E3B8-795F-3FFA730BAFA3}"/>
                </a:ext>
              </a:extLst>
            </p:cNvPr>
            <p:cNvSpPr/>
            <p:nvPr/>
          </p:nvSpPr>
          <p:spPr>
            <a:xfrm>
              <a:off x="-15900" y="5688740"/>
              <a:ext cx="12226316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  <a:gd name="connsiteX0" fmla="*/ 10277662 w 10283005"/>
                <a:gd name="connsiteY0" fmla="*/ 0 h 1063601"/>
                <a:gd name="connsiteX1" fmla="*/ 10053 w 10283005"/>
                <a:gd name="connsiteY1" fmla="*/ 383968 h 1063601"/>
                <a:gd name="connsiteX2" fmla="*/ 1 w 10283005"/>
                <a:gd name="connsiteY2" fmla="*/ 1047990 h 1063601"/>
                <a:gd name="connsiteX3" fmla="*/ 10282787 w 10283005"/>
                <a:gd name="connsiteY3" fmla="*/ 1063601 h 1063601"/>
                <a:gd name="connsiteX4" fmla="*/ 10277662 w 10283005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05" h="1063601">
                  <a:moveTo>
                    <a:pt x="10277662" y="0"/>
                  </a:moveTo>
                  <a:cubicBezTo>
                    <a:pt x="10277662" y="0"/>
                    <a:pt x="6797776" y="383968"/>
                    <a:pt x="10053" y="383968"/>
                  </a:cubicBezTo>
                  <a:cubicBezTo>
                    <a:pt x="10076" y="586057"/>
                    <a:pt x="-22" y="845901"/>
                    <a:pt x="1" y="1047990"/>
                  </a:cubicBezTo>
                  <a:lnTo>
                    <a:pt x="10282787" y="1063601"/>
                  </a:lnTo>
                  <a:cubicBezTo>
                    <a:pt x="10284451" y="719568"/>
                    <a:pt x="10275998" y="344033"/>
                    <a:pt x="10277662" y="0"/>
                  </a:cubicBezTo>
                  <a:close/>
                </a:path>
              </a:pathLst>
            </a:custGeom>
            <a:solidFill>
              <a:schemeClr val="accent3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40FB289-0CB8-07A2-63F4-F05B0A5145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563" y="1175393"/>
            <a:ext cx="6091354" cy="4882119"/>
          </a:xfrm>
        </p:spPr>
        <p:txBody>
          <a:bodyPr/>
          <a:lstStyle>
            <a:lvl1pPr>
              <a:defRPr b="0"/>
            </a:lvl1pPr>
            <a:lvl2pPr>
              <a:defRPr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9D70198-642B-42D9-D108-1FDAB0258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776" y="350656"/>
            <a:ext cx="10998186" cy="47165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3200" b="1">
                <a:solidFill>
                  <a:schemeClr val="accent3"/>
                </a:solidFill>
              </a:defRPr>
            </a:lvl2pPr>
            <a:lvl3pPr marL="914400" indent="0">
              <a:buFontTx/>
              <a:buNone/>
              <a:defRPr sz="3200" b="1">
                <a:solidFill>
                  <a:schemeClr val="accent3"/>
                </a:solidFill>
              </a:defRPr>
            </a:lvl3pPr>
            <a:lvl4pPr marL="1371600" indent="0">
              <a:buFontTx/>
              <a:buNone/>
              <a:defRPr sz="3200" b="1">
                <a:solidFill>
                  <a:schemeClr val="accent3"/>
                </a:solidFill>
              </a:defRPr>
            </a:lvl4pPr>
            <a:lvl5pPr marL="1828800" indent="0">
              <a:buFontTx/>
              <a:buNone/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DDE931-8F87-C784-68A4-6616AAA592F9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35" name="Picture 34" descr="Logo&#10;&#10;Description automatically generated with medium confidence">
            <a:extLst>
              <a:ext uri="{FF2B5EF4-FFF2-40B4-BE49-F238E27FC236}">
                <a16:creationId xmlns:a16="http://schemas.microsoft.com/office/drawing/2014/main" id="{63650A79-F5F8-3E0C-E297-C4035E2002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2C4B0E2-7085-9353-10CF-208BF742FA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1950" y="989013"/>
            <a:ext cx="4210050" cy="41767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71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Red Base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EBFF09D-7B3C-454B-22FF-5E3FC4B7C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0DBE72-A2A6-91CC-28CE-3D7735A57A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680" y="1400849"/>
            <a:ext cx="5088950" cy="33923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AA0C2E-020F-7711-DED2-29ED9D6018D5}"/>
              </a:ext>
            </a:extLst>
          </p:cNvPr>
          <p:cNvGrpSpPr/>
          <p:nvPr userDrawn="1"/>
        </p:nvGrpSpPr>
        <p:grpSpPr>
          <a:xfrm>
            <a:off x="-9144" y="5384555"/>
            <a:ext cx="12214774" cy="1521572"/>
            <a:chOff x="-23204" y="5360701"/>
            <a:chExt cx="12228833" cy="1511770"/>
          </a:xfrm>
        </p:grpSpPr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D0EAE7D5-BD96-115B-B1EE-91B8FE22A125}"/>
                </a:ext>
              </a:extLst>
            </p:cNvPr>
            <p:cNvSpPr/>
            <p:nvPr userDrawn="1"/>
          </p:nvSpPr>
          <p:spPr>
            <a:xfrm>
              <a:off x="-23204" y="5360701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rgbClr val="7C1721">
                <a:alpha val="40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20">
              <a:extLst>
                <a:ext uri="{FF2B5EF4-FFF2-40B4-BE49-F238E27FC236}">
                  <a16:creationId xmlns:a16="http://schemas.microsoft.com/office/drawing/2014/main" id="{4DA978C8-42CF-F81D-E690-B463E81AAB4E}"/>
                </a:ext>
              </a:extLst>
            </p:cNvPr>
            <p:cNvSpPr/>
            <p:nvPr/>
          </p:nvSpPr>
          <p:spPr>
            <a:xfrm>
              <a:off x="-20962" y="5499462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rgbClr val="7C1721">
                <a:alpha val="65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D2E39517-DFA5-7195-1D5C-983A2B64EA9C}"/>
                </a:ext>
              </a:extLst>
            </p:cNvPr>
            <p:cNvSpPr/>
            <p:nvPr userDrawn="1"/>
          </p:nvSpPr>
          <p:spPr>
            <a:xfrm>
              <a:off x="-23204" y="5653830"/>
              <a:ext cx="12228833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72" h="1063601">
                  <a:moveTo>
                    <a:pt x="10277729" y="0"/>
                  </a:moveTo>
                  <a:cubicBezTo>
                    <a:pt x="10277729" y="0"/>
                    <a:pt x="6787723" y="441723"/>
                    <a:pt x="0" y="441723"/>
                  </a:cubicBezTo>
                  <a:cubicBezTo>
                    <a:pt x="23" y="643812"/>
                    <a:pt x="45" y="845901"/>
                    <a:pt x="68" y="1047990"/>
                  </a:cubicBezTo>
                  <a:lnTo>
                    <a:pt x="10282854" y="1063601"/>
                  </a:lnTo>
                  <a:cubicBezTo>
                    <a:pt x="10284518" y="719568"/>
                    <a:pt x="10276065" y="344033"/>
                    <a:pt x="10277729" y="0"/>
                  </a:cubicBezTo>
                  <a:close/>
                </a:path>
              </a:pathLst>
            </a:custGeom>
            <a:solidFill>
              <a:srgbClr val="7C1721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7E056B-4CD1-EF86-9970-38E8806DEC7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563" y="1175393"/>
            <a:ext cx="6091354" cy="4882119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3EBC512-1113-5822-98B4-D4DA022ABC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776" y="350656"/>
            <a:ext cx="11174032" cy="47165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3200" b="1">
                <a:solidFill>
                  <a:schemeClr val="accent3"/>
                </a:solidFill>
              </a:defRPr>
            </a:lvl2pPr>
            <a:lvl3pPr marL="914400" indent="0">
              <a:buFontTx/>
              <a:buNone/>
              <a:defRPr sz="3200" b="1">
                <a:solidFill>
                  <a:schemeClr val="accent3"/>
                </a:solidFill>
              </a:defRPr>
            </a:lvl3pPr>
            <a:lvl4pPr marL="1371600" indent="0">
              <a:buFontTx/>
              <a:buNone/>
              <a:defRPr sz="3200" b="1">
                <a:solidFill>
                  <a:schemeClr val="accent3"/>
                </a:solidFill>
              </a:defRPr>
            </a:lvl4pPr>
            <a:lvl5pPr marL="1828800" indent="0">
              <a:buFontTx/>
              <a:buNone/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2B4756-1DFD-0A00-C748-DEAF1729E243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F5444FB0-7232-4929-988E-25A221284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72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A433AD5E-2B85-DB4E-83FE-25E8C2446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0C23AD-4B0D-CE43-A5D7-8EAFD9D0E706}"/>
              </a:ext>
            </a:extLst>
          </p:cNvPr>
          <p:cNvSpPr txBox="1">
            <a:spLocks/>
          </p:cNvSpPr>
          <p:nvPr userDrawn="1"/>
        </p:nvSpPr>
        <p:spPr>
          <a:xfrm>
            <a:off x="609564" y="2015564"/>
            <a:ext cx="6772311" cy="16196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Thank You.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38E5952-4F0E-8447-8BE3-F62AA13DF159}"/>
              </a:ext>
            </a:extLst>
          </p:cNvPr>
          <p:cNvSpPr txBox="1">
            <a:spLocks/>
          </p:cNvSpPr>
          <p:nvPr userDrawn="1"/>
        </p:nvSpPr>
        <p:spPr>
          <a:xfrm>
            <a:off x="609564" y="3668164"/>
            <a:ext cx="11187253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Questions, comments?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B2FB105-E7D2-A54E-8B54-892210B131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2557" y="2928538"/>
            <a:ext cx="4428693" cy="70670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7040B9-7855-594F-889C-54E6D761653A}"/>
              </a:ext>
            </a:extLst>
          </p:cNvPr>
          <p:cNvSpPr txBox="1">
            <a:spLocks/>
          </p:cNvSpPr>
          <p:nvPr userDrawn="1"/>
        </p:nvSpPr>
        <p:spPr>
          <a:xfrm>
            <a:off x="6812791" y="6043001"/>
            <a:ext cx="4655309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solidFill>
                  <a:schemeClr val="accent1"/>
                </a:solidFill>
              </a:rPr>
              <a:t>www.</a:t>
            </a:r>
            <a:r>
              <a:rPr lang="en-US" sz="2000" dirty="0">
                <a:solidFill>
                  <a:schemeClr val="accent1"/>
                </a:solidFill>
              </a:rPr>
              <a:t>MissionCriticalPartners</a:t>
            </a:r>
            <a:r>
              <a:rPr lang="en-US" sz="2000" b="0" dirty="0">
                <a:solidFill>
                  <a:schemeClr val="accent1"/>
                </a:solidFill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85167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ky, outdoor, city, scene&#10;&#10;Description automatically generated">
            <a:extLst>
              <a:ext uri="{FF2B5EF4-FFF2-40B4-BE49-F238E27FC236}">
                <a16:creationId xmlns:a16="http://schemas.microsoft.com/office/drawing/2014/main" id="{351FF0FE-2F5E-0540-89BE-78FE44B95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" y="6607"/>
            <a:ext cx="12192021" cy="623076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7040B9-7855-594F-889C-54E6D761653A}"/>
              </a:ext>
            </a:extLst>
          </p:cNvPr>
          <p:cNvSpPr txBox="1">
            <a:spLocks/>
          </p:cNvSpPr>
          <p:nvPr userDrawn="1"/>
        </p:nvSpPr>
        <p:spPr>
          <a:xfrm>
            <a:off x="6812791" y="6043001"/>
            <a:ext cx="4655309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solidFill>
                  <a:schemeClr val="accent1"/>
                </a:solidFill>
              </a:rPr>
              <a:t>www.</a:t>
            </a:r>
            <a:r>
              <a:rPr lang="en-US" sz="2000" dirty="0">
                <a:solidFill>
                  <a:schemeClr val="accent1"/>
                </a:solidFill>
              </a:rPr>
              <a:t>MissionCriticalPartners</a:t>
            </a:r>
            <a:r>
              <a:rPr lang="en-US" sz="2000" b="0" dirty="0">
                <a:solidFill>
                  <a:schemeClr val="accent1"/>
                </a:solidFill>
              </a:rPr>
              <a:t>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DFE62A-49E9-B64D-8AEA-4445C5B2C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94247" y="-2694269"/>
            <a:ext cx="6054811" cy="11443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82141B-F787-2447-B32D-05F25E1DFD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" y="-6607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0C23AD-4B0D-CE43-A5D7-8EAFD9D0E706}"/>
              </a:ext>
            </a:extLst>
          </p:cNvPr>
          <p:cNvSpPr txBox="1">
            <a:spLocks/>
          </p:cNvSpPr>
          <p:nvPr userDrawn="1"/>
        </p:nvSpPr>
        <p:spPr>
          <a:xfrm>
            <a:off x="609564" y="2015564"/>
            <a:ext cx="6772311" cy="16196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38E5952-4F0E-8447-8BE3-F62AA13DF159}"/>
              </a:ext>
            </a:extLst>
          </p:cNvPr>
          <p:cNvSpPr txBox="1">
            <a:spLocks/>
          </p:cNvSpPr>
          <p:nvPr userDrawn="1"/>
        </p:nvSpPr>
        <p:spPr>
          <a:xfrm>
            <a:off x="609564" y="3668164"/>
            <a:ext cx="11187253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Questions, comments?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www.MissionCriticalPartners.com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1C30DC-8CC0-894D-BE65-898701F2D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F53ED2-D8DA-0842-AC65-3B20BF53FD51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4F7D000-C204-4443-8EAD-6E97E0BD67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98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ky, outdoor, city, scene&#10;&#10;Description automatically generated">
            <a:extLst>
              <a:ext uri="{FF2B5EF4-FFF2-40B4-BE49-F238E27FC236}">
                <a16:creationId xmlns:a16="http://schemas.microsoft.com/office/drawing/2014/main" id="{351FF0FE-2F5E-0540-89BE-78FE44B95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" y="6607"/>
            <a:ext cx="12192021" cy="62307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DFE62A-49E9-B64D-8AEA-4445C5B2C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94247" y="-2694269"/>
            <a:ext cx="6054811" cy="11443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82141B-F787-2447-B32D-05F25E1DFD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" y="-6607"/>
            <a:ext cx="12176311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0C23AD-4B0D-CE43-A5D7-8EAFD9D0E706}"/>
              </a:ext>
            </a:extLst>
          </p:cNvPr>
          <p:cNvSpPr txBox="1">
            <a:spLocks/>
          </p:cNvSpPr>
          <p:nvPr userDrawn="1"/>
        </p:nvSpPr>
        <p:spPr>
          <a:xfrm>
            <a:off x="609564" y="2015564"/>
            <a:ext cx="6772311" cy="16196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38E5952-4F0E-8447-8BE3-F62AA13DF159}"/>
              </a:ext>
            </a:extLst>
          </p:cNvPr>
          <p:cNvSpPr txBox="1">
            <a:spLocks/>
          </p:cNvSpPr>
          <p:nvPr userDrawn="1"/>
        </p:nvSpPr>
        <p:spPr>
          <a:xfrm>
            <a:off x="609564" y="3668164"/>
            <a:ext cx="11187253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Questions, comments?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www.MissionCriticalPartners.com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3C4CD9-32B6-D544-8F25-49DB1BB9710F}"/>
              </a:ext>
            </a:extLst>
          </p:cNvPr>
          <p:cNvGrpSpPr/>
          <p:nvPr userDrawn="1"/>
        </p:nvGrpSpPr>
        <p:grpSpPr>
          <a:xfrm>
            <a:off x="-18417" y="5395612"/>
            <a:ext cx="12228833" cy="1511769"/>
            <a:chOff x="-18417" y="5395612"/>
            <a:chExt cx="12228833" cy="1511769"/>
          </a:xfrm>
        </p:grpSpPr>
        <p:sp>
          <p:nvSpPr>
            <p:cNvPr id="26" name="Freeform: Shape 20">
              <a:extLst>
                <a:ext uri="{FF2B5EF4-FFF2-40B4-BE49-F238E27FC236}">
                  <a16:creationId xmlns:a16="http://schemas.microsoft.com/office/drawing/2014/main" id="{7F547E1C-9A6E-4046-AA60-9CD24A6271FE}"/>
                </a:ext>
              </a:extLst>
            </p:cNvPr>
            <p:cNvSpPr/>
            <p:nvPr/>
          </p:nvSpPr>
          <p:spPr>
            <a:xfrm>
              <a:off x="-18417" y="5395612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1">
              <a:extLst>
                <a:ext uri="{FF2B5EF4-FFF2-40B4-BE49-F238E27FC236}">
                  <a16:creationId xmlns:a16="http://schemas.microsoft.com/office/drawing/2014/main" id="{45E98A42-E201-7A42-AF66-7BF0BECF5A4C}"/>
                </a:ext>
              </a:extLst>
            </p:cNvPr>
            <p:cNvSpPr/>
            <p:nvPr/>
          </p:nvSpPr>
          <p:spPr>
            <a:xfrm>
              <a:off x="-16175" y="5534373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2">
              <a:extLst>
                <a:ext uri="{FF2B5EF4-FFF2-40B4-BE49-F238E27FC236}">
                  <a16:creationId xmlns:a16="http://schemas.microsoft.com/office/drawing/2014/main" id="{E50E9F1E-18F6-7446-B065-B25D4F48F636}"/>
                </a:ext>
              </a:extLst>
            </p:cNvPr>
            <p:cNvSpPr/>
            <p:nvPr/>
          </p:nvSpPr>
          <p:spPr>
            <a:xfrm>
              <a:off x="-15900" y="5688740"/>
              <a:ext cx="12226316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  <a:gd name="connsiteX0" fmla="*/ 10277662 w 10283005"/>
                <a:gd name="connsiteY0" fmla="*/ 0 h 1063601"/>
                <a:gd name="connsiteX1" fmla="*/ 10053 w 10283005"/>
                <a:gd name="connsiteY1" fmla="*/ 383968 h 1063601"/>
                <a:gd name="connsiteX2" fmla="*/ 1 w 10283005"/>
                <a:gd name="connsiteY2" fmla="*/ 1047990 h 1063601"/>
                <a:gd name="connsiteX3" fmla="*/ 10282787 w 10283005"/>
                <a:gd name="connsiteY3" fmla="*/ 1063601 h 1063601"/>
                <a:gd name="connsiteX4" fmla="*/ 10277662 w 10283005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05" h="1063601">
                  <a:moveTo>
                    <a:pt x="10277662" y="0"/>
                  </a:moveTo>
                  <a:cubicBezTo>
                    <a:pt x="10277662" y="0"/>
                    <a:pt x="6797776" y="383968"/>
                    <a:pt x="10053" y="383968"/>
                  </a:cubicBezTo>
                  <a:cubicBezTo>
                    <a:pt x="10076" y="586057"/>
                    <a:pt x="-22" y="845901"/>
                    <a:pt x="1" y="1047990"/>
                  </a:cubicBezTo>
                  <a:lnTo>
                    <a:pt x="10282787" y="1063601"/>
                  </a:lnTo>
                  <a:cubicBezTo>
                    <a:pt x="10284451" y="719568"/>
                    <a:pt x="10275998" y="344033"/>
                    <a:pt x="10277662" y="0"/>
                  </a:cubicBezTo>
                  <a:close/>
                </a:path>
              </a:pathLst>
            </a:custGeom>
            <a:solidFill>
              <a:schemeClr val="accent3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CAAE75E-0D81-55A0-95E9-9E12D314DB13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89975B72-1D0C-86A7-3ADD-ABBEAC2077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23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4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A42F1D-5A71-E5FA-1786-90A83FDCE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0548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98268-079A-E442-A878-96B9A67E54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64" y="2444189"/>
            <a:ext cx="11187252" cy="161968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87308-179D-B24D-BC1D-A0BA43ED48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64" y="4096789"/>
            <a:ext cx="11187253" cy="55430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A722D5-E171-4609-9356-5CCC58E43A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06949"/>
            <a:ext cx="6151620" cy="111328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F725D0-B459-1E44-B137-A592190A5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70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grass, child&#10;&#10;Description automatically generated">
            <a:extLst>
              <a:ext uri="{FF2B5EF4-FFF2-40B4-BE49-F238E27FC236}">
                <a16:creationId xmlns:a16="http://schemas.microsoft.com/office/drawing/2014/main" id="{31A838A5-BD0C-634D-ACD0-340AA40C7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492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29906-7BAE-794D-BB80-FAC7AC904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94270" y="-2694269"/>
            <a:ext cx="6054811" cy="11443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063086-FD2B-9941-B49D-EAFBD35B0B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5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0C23AD-4B0D-CE43-A5D7-8EAFD9D0E706}"/>
              </a:ext>
            </a:extLst>
          </p:cNvPr>
          <p:cNvSpPr txBox="1">
            <a:spLocks/>
          </p:cNvSpPr>
          <p:nvPr userDrawn="1"/>
        </p:nvSpPr>
        <p:spPr>
          <a:xfrm>
            <a:off x="609564" y="2015564"/>
            <a:ext cx="6772311" cy="16196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38E5952-4F0E-8447-8BE3-F62AA13DF159}"/>
              </a:ext>
            </a:extLst>
          </p:cNvPr>
          <p:cNvSpPr txBox="1">
            <a:spLocks/>
          </p:cNvSpPr>
          <p:nvPr userDrawn="1"/>
        </p:nvSpPr>
        <p:spPr>
          <a:xfrm>
            <a:off x="609564" y="3668164"/>
            <a:ext cx="11187253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Questions, comments?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dirty="0">
                <a:solidFill>
                  <a:schemeClr val="bg1"/>
                </a:solidFill>
              </a:rPr>
              <a:t>www.MissionCriticalPartners.com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A7040B9-7855-594F-889C-54E6D761653A}"/>
              </a:ext>
            </a:extLst>
          </p:cNvPr>
          <p:cNvSpPr txBox="1">
            <a:spLocks/>
          </p:cNvSpPr>
          <p:nvPr userDrawn="1"/>
        </p:nvSpPr>
        <p:spPr>
          <a:xfrm>
            <a:off x="6812791" y="6043001"/>
            <a:ext cx="4655309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solidFill>
                  <a:schemeClr val="accent1"/>
                </a:solidFill>
              </a:rPr>
              <a:t>www.</a:t>
            </a:r>
            <a:r>
              <a:rPr lang="en-US" sz="2000" dirty="0">
                <a:solidFill>
                  <a:schemeClr val="accent1"/>
                </a:solidFill>
              </a:rPr>
              <a:t>MissionCriticalPartners</a:t>
            </a:r>
            <a:r>
              <a:rPr lang="en-US" sz="2000" b="0" dirty="0">
                <a:solidFill>
                  <a:schemeClr val="accent1"/>
                </a:solidFill>
              </a:rPr>
              <a:t>.com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1C30DC-8CC0-894D-BE65-898701F2D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F53ED2-D8DA-0842-AC65-3B20BF53FD51}"/>
              </a:ext>
            </a:extLst>
          </p:cNvPr>
          <p:cNvSpPr txBox="1"/>
          <p:nvPr userDrawn="1"/>
        </p:nvSpPr>
        <p:spPr>
          <a:xfrm>
            <a:off x="604570" y="6224118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2">
                    <a:lumMod val="75000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4F7D000-C204-4443-8EAD-6E97E0BD67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42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46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Closing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grass, child&#10;&#10;Description automatically generated">
            <a:extLst>
              <a:ext uri="{FF2B5EF4-FFF2-40B4-BE49-F238E27FC236}">
                <a16:creationId xmlns:a16="http://schemas.microsoft.com/office/drawing/2014/main" id="{31A838A5-BD0C-634D-ACD0-340AA40C7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492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29906-7BAE-794D-BB80-FAC7AC904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292676" y="-2292673"/>
            <a:ext cx="6858000" cy="11443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063086-FD2B-9941-B49D-EAFBD35B0B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0C23AD-4B0D-CE43-A5D7-8EAFD9D0E706}"/>
              </a:ext>
            </a:extLst>
          </p:cNvPr>
          <p:cNvSpPr txBox="1">
            <a:spLocks/>
          </p:cNvSpPr>
          <p:nvPr userDrawn="1"/>
        </p:nvSpPr>
        <p:spPr>
          <a:xfrm>
            <a:off x="609564" y="2015564"/>
            <a:ext cx="6772311" cy="16196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 You.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EE4B94-BEA3-9647-996D-C2E479E60B38}"/>
              </a:ext>
            </a:extLst>
          </p:cNvPr>
          <p:cNvGrpSpPr/>
          <p:nvPr userDrawn="1"/>
        </p:nvGrpSpPr>
        <p:grpSpPr>
          <a:xfrm>
            <a:off x="-18417" y="5395612"/>
            <a:ext cx="12228833" cy="1511769"/>
            <a:chOff x="-18417" y="5395612"/>
            <a:chExt cx="12228833" cy="1511769"/>
          </a:xfrm>
        </p:grpSpPr>
        <p:sp>
          <p:nvSpPr>
            <p:cNvPr id="25" name="Freeform: Shape 20">
              <a:extLst>
                <a:ext uri="{FF2B5EF4-FFF2-40B4-BE49-F238E27FC236}">
                  <a16:creationId xmlns:a16="http://schemas.microsoft.com/office/drawing/2014/main" id="{C7652A37-92A4-1640-96CC-0FBB7FBB5475}"/>
                </a:ext>
              </a:extLst>
            </p:cNvPr>
            <p:cNvSpPr/>
            <p:nvPr/>
          </p:nvSpPr>
          <p:spPr>
            <a:xfrm>
              <a:off x="-18417" y="5395612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1">
              <a:extLst>
                <a:ext uri="{FF2B5EF4-FFF2-40B4-BE49-F238E27FC236}">
                  <a16:creationId xmlns:a16="http://schemas.microsoft.com/office/drawing/2014/main" id="{370B411C-A5C0-AE47-A165-EF96EA6F4755}"/>
                </a:ext>
              </a:extLst>
            </p:cNvPr>
            <p:cNvSpPr/>
            <p:nvPr/>
          </p:nvSpPr>
          <p:spPr>
            <a:xfrm>
              <a:off x="-16175" y="5534373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2">
              <a:extLst>
                <a:ext uri="{FF2B5EF4-FFF2-40B4-BE49-F238E27FC236}">
                  <a16:creationId xmlns:a16="http://schemas.microsoft.com/office/drawing/2014/main" id="{2B161ADC-069C-AD46-9A3C-21F7FC3B9BE6}"/>
                </a:ext>
              </a:extLst>
            </p:cNvPr>
            <p:cNvSpPr/>
            <p:nvPr/>
          </p:nvSpPr>
          <p:spPr>
            <a:xfrm>
              <a:off x="-15900" y="5688740"/>
              <a:ext cx="12226316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  <a:gd name="connsiteX0" fmla="*/ 10277662 w 10283005"/>
                <a:gd name="connsiteY0" fmla="*/ 0 h 1063601"/>
                <a:gd name="connsiteX1" fmla="*/ 10053 w 10283005"/>
                <a:gd name="connsiteY1" fmla="*/ 383968 h 1063601"/>
                <a:gd name="connsiteX2" fmla="*/ 1 w 10283005"/>
                <a:gd name="connsiteY2" fmla="*/ 1047990 h 1063601"/>
                <a:gd name="connsiteX3" fmla="*/ 10282787 w 10283005"/>
                <a:gd name="connsiteY3" fmla="*/ 1063601 h 1063601"/>
                <a:gd name="connsiteX4" fmla="*/ 10277662 w 10283005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05" h="1063601">
                  <a:moveTo>
                    <a:pt x="10277662" y="0"/>
                  </a:moveTo>
                  <a:cubicBezTo>
                    <a:pt x="10277662" y="0"/>
                    <a:pt x="6797776" y="383968"/>
                    <a:pt x="10053" y="383968"/>
                  </a:cubicBezTo>
                  <a:cubicBezTo>
                    <a:pt x="10076" y="586057"/>
                    <a:pt x="-22" y="845901"/>
                    <a:pt x="1" y="1047990"/>
                  </a:cubicBezTo>
                  <a:lnTo>
                    <a:pt x="10282787" y="1063601"/>
                  </a:lnTo>
                  <a:cubicBezTo>
                    <a:pt x="10284451" y="719568"/>
                    <a:pt x="10275998" y="344033"/>
                    <a:pt x="10277662" y="0"/>
                  </a:cubicBezTo>
                  <a:close/>
                </a:path>
              </a:pathLst>
            </a:custGeom>
            <a:solidFill>
              <a:schemeClr val="accent3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2FEAA762-244E-9941-B743-40E5A274A632}"/>
              </a:ext>
            </a:extLst>
          </p:cNvPr>
          <p:cNvSpPr txBox="1">
            <a:spLocks/>
          </p:cNvSpPr>
          <p:nvPr userDrawn="1"/>
        </p:nvSpPr>
        <p:spPr>
          <a:xfrm>
            <a:off x="609564" y="3668164"/>
            <a:ext cx="11187253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Questions, comments?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dirty="0">
                <a:solidFill>
                  <a:schemeClr val="bg1"/>
                </a:solidFill>
              </a:rPr>
              <a:t>www.MissionCriticalPartners.com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51AE2-5519-62C6-1351-A847F0B0810B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279E4E18-8AFF-82E3-879B-20DBD53A0E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66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Closing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grass, child&#10;&#10;Description automatically generated">
            <a:extLst>
              <a:ext uri="{FF2B5EF4-FFF2-40B4-BE49-F238E27FC236}">
                <a16:creationId xmlns:a16="http://schemas.microsoft.com/office/drawing/2014/main" id="{31A838A5-BD0C-634D-ACD0-340AA40C7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492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29906-7BAE-794D-BB80-FAC7AC904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94270" y="-2694269"/>
            <a:ext cx="6054811" cy="11443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063086-FD2B-9941-B49D-EAFBD35B0B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5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0C23AD-4B0D-CE43-A5D7-8EAFD9D0E706}"/>
              </a:ext>
            </a:extLst>
          </p:cNvPr>
          <p:cNvSpPr txBox="1">
            <a:spLocks/>
          </p:cNvSpPr>
          <p:nvPr userDrawn="1"/>
        </p:nvSpPr>
        <p:spPr>
          <a:xfrm>
            <a:off x="609564" y="2015564"/>
            <a:ext cx="6772311" cy="161968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38E5952-4F0E-8447-8BE3-F62AA13DF159}"/>
              </a:ext>
            </a:extLst>
          </p:cNvPr>
          <p:cNvSpPr txBox="1">
            <a:spLocks/>
          </p:cNvSpPr>
          <p:nvPr userDrawn="1"/>
        </p:nvSpPr>
        <p:spPr>
          <a:xfrm>
            <a:off x="609564" y="3668164"/>
            <a:ext cx="11187253" cy="55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Questions, comments?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dirty="0">
                <a:solidFill>
                  <a:schemeClr val="bg1"/>
                </a:solidFill>
              </a:rPr>
              <a:t>www.MissionCriticalPartners.com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E09791-3D63-D14D-E47E-2D1441B4E5D8}"/>
              </a:ext>
            </a:extLst>
          </p:cNvPr>
          <p:cNvGrpSpPr/>
          <p:nvPr userDrawn="1"/>
        </p:nvGrpSpPr>
        <p:grpSpPr>
          <a:xfrm>
            <a:off x="-9144" y="5384555"/>
            <a:ext cx="12214774" cy="1521572"/>
            <a:chOff x="-23204" y="5360701"/>
            <a:chExt cx="12228833" cy="151177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8476B3E6-F5BA-1723-0481-6662F0DF2AB3}"/>
                </a:ext>
              </a:extLst>
            </p:cNvPr>
            <p:cNvSpPr/>
            <p:nvPr userDrawn="1"/>
          </p:nvSpPr>
          <p:spPr>
            <a:xfrm>
              <a:off x="-23204" y="5360701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rgbClr val="7C1721">
                <a:alpha val="40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D8684679-DCF2-26F2-F9C6-E993DF80B961}"/>
                </a:ext>
              </a:extLst>
            </p:cNvPr>
            <p:cNvSpPr/>
            <p:nvPr/>
          </p:nvSpPr>
          <p:spPr>
            <a:xfrm>
              <a:off x="-20962" y="5499462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rgbClr val="7C1721">
                <a:alpha val="65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25706CFB-9E3B-C1A1-0C5E-955BF7689B2A}"/>
                </a:ext>
              </a:extLst>
            </p:cNvPr>
            <p:cNvSpPr/>
            <p:nvPr userDrawn="1"/>
          </p:nvSpPr>
          <p:spPr>
            <a:xfrm>
              <a:off x="-23204" y="5653830"/>
              <a:ext cx="12228833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72" h="1063601">
                  <a:moveTo>
                    <a:pt x="10277729" y="0"/>
                  </a:moveTo>
                  <a:cubicBezTo>
                    <a:pt x="10277729" y="0"/>
                    <a:pt x="6787723" y="441723"/>
                    <a:pt x="0" y="441723"/>
                  </a:cubicBezTo>
                  <a:cubicBezTo>
                    <a:pt x="23" y="643812"/>
                    <a:pt x="45" y="845901"/>
                    <a:pt x="68" y="1047990"/>
                  </a:cubicBezTo>
                  <a:lnTo>
                    <a:pt x="10282854" y="1063601"/>
                  </a:lnTo>
                  <a:cubicBezTo>
                    <a:pt x="10284518" y="719568"/>
                    <a:pt x="10276065" y="344033"/>
                    <a:pt x="10277729" y="0"/>
                  </a:cubicBezTo>
                  <a:close/>
                </a:path>
              </a:pathLst>
            </a:custGeom>
            <a:solidFill>
              <a:srgbClr val="7C1721"/>
            </a:solidFill>
            <a:ln w="5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7340706-75ED-2316-0F2E-A9D854443D0F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23" name="Picture 22" descr="Logo&#10;&#10;Description automatically generated with medium confidence">
            <a:extLst>
              <a:ext uri="{FF2B5EF4-FFF2-40B4-BE49-F238E27FC236}">
                <a16:creationId xmlns:a16="http://schemas.microsoft.com/office/drawing/2014/main" id="{18DCE3AC-7A98-9DB0-EE8E-1D73C98216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4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bstrac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534C-C30C-5E4C-BA19-E9FE9CAF33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3303"/>
            <a:ext cx="12192000" cy="6302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3494A-7048-964F-90DB-D42689C5D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94249" y="-2700920"/>
            <a:ext cx="6054811" cy="11443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6DC84-334E-42B6-A0E5-831D56D8BB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98268-079A-E442-A878-96B9A67E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4" y="2444189"/>
            <a:ext cx="6278471" cy="161968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87308-179D-B24D-BC1D-A0BA43ED4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64" y="4096789"/>
            <a:ext cx="6278471" cy="5543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A722D5-E171-4609-9356-5CCC58E43A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06949"/>
            <a:ext cx="6151620" cy="111328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290298-AAB8-7042-B11A-3B18D7DEC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62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7840133" y="0"/>
            <a:ext cx="4351867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117423" y="597065"/>
            <a:ext cx="6232364" cy="6555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A6192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1123990" y="1427491"/>
            <a:ext cx="6225797" cy="4993216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67"/>
              </a:spcAft>
              <a:buFont typeface="Arial"/>
              <a:buNone/>
              <a:defRPr sz="2133">
                <a:latin typeface="Arial"/>
                <a:cs typeface="Arial"/>
              </a:defRPr>
            </a:lvl1pPr>
            <a:lvl2pPr marL="768077" indent="-383108">
              <a:lnSpc>
                <a:spcPct val="100000"/>
              </a:lnSpc>
              <a:spcBef>
                <a:spcPts val="0"/>
              </a:spcBef>
              <a:defRPr sz="2133" baseline="0">
                <a:latin typeface="Arial"/>
                <a:cs typeface="Arial"/>
              </a:defRPr>
            </a:lvl2pPr>
            <a:lvl3pPr marL="996926" indent="-387341">
              <a:defRPr sz="2133" baseline="0"/>
            </a:lvl3pPr>
            <a:lvl4pPr marL="1301718" indent="-387341">
              <a:defRPr sz="1867" baseline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  <a:p>
            <a:pPr lvl="3"/>
            <a:r>
              <a:rPr lang="en-US" dirty="0"/>
              <a:t>Fourth level bullet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23378" y="651557"/>
            <a:ext cx="51880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86BE781-F731-754D-A9A2-E242BD6069B1}" type="slidenum">
              <a:rPr lang="en-US" sz="1067" smtClean="0">
                <a:solidFill>
                  <a:schemeClr val="bg2"/>
                </a:solidFill>
                <a:latin typeface="Arial"/>
                <a:cs typeface="Arial"/>
              </a:rPr>
              <a:pPr algn="ctr"/>
              <a:t>‹#›</a:t>
            </a:fld>
            <a:endParaRPr lang="en-US" sz="1067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00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CP Cover - Image inclu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22481"/>
            <a:ext cx="12192000" cy="56957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67" b="0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140200" y="4859867"/>
            <a:ext cx="3886200" cy="0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Stock-50829887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60191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140200" y="5548505"/>
            <a:ext cx="3886200" cy="0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252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37B5-FC0C-D7A8-D567-5496C688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B6D8E-3DA0-F3E9-3DA9-DE0A62F33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AF290-5D5D-8173-70C5-055F3C20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9CA7-7AED-AE1A-D62D-E3A0C9FD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12A16-36C1-51F1-7502-2CD5D112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3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C87A-F602-FC3C-714C-3D02EFCF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099E6-A29E-D83A-E9C9-C342018CC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CF83-BA19-E288-6E6A-296672B2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A9C2D-5BB9-0DC5-4E6E-97FFE93A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00A43-8695-F555-218B-1E07B004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78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042D-0D2D-4FAD-22C6-1DB34CAC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A6BCC-828D-FBD0-0B41-BC7881A9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08B3-D6F9-A100-C26C-CDC5AC6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4138C-421F-ACFE-C761-97D3A3D9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C8497-EAC3-E47B-9825-E8675B79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825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F4C6-D499-C5B9-0E27-D00A9BC5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62A4-3BFB-3934-F8B7-BAD4813D1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05D48-7704-BFE1-2E4F-A9A70B955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942CB-768E-9349-F4C8-51FAEB6E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A7A7-E503-9B49-BC3B-DFB7D99A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D195A-72D6-0818-06AC-5A480390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D1E3743-BF1F-6C7B-999A-189E5FB1C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21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4494D9-114E-6911-35D2-1DCE18B54BB8}"/>
              </a:ext>
            </a:extLst>
          </p:cNvPr>
          <p:cNvGrpSpPr/>
          <p:nvPr userDrawn="1"/>
        </p:nvGrpSpPr>
        <p:grpSpPr>
          <a:xfrm>
            <a:off x="-18417" y="5395612"/>
            <a:ext cx="12228833" cy="1511769"/>
            <a:chOff x="-18417" y="5395612"/>
            <a:chExt cx="12228833" cy="1511769"/>
          </a:xfrm>
        </p:grpSpPr>
        <p:sp>
          <p:nvSpPr>
            <p:cNvPr id="6" name="Freeform: Shape 20">
              <a:extLst>
                <a:ext uri="{FF2B5EF4-FFF2-40B4-BE49-F238E27FC236}">
                  <a16:creationId xmlns:a16="http://schemas.microsoft.com/office/drawing/2014/main" id="{42F98110-5BDF-3C62-100F-3332D84C05DF}"/>
                </a:ext>
              </a:extLst>
            </p:cNvPr>
            <p:cNvSpPr/>
            <p:nvPr/>
          </p:nvSpPr>
          <p:spPr>
            <a:xfrm>
              <a:off x="-18417" y="5395612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21">
              <a:extLst>
                <a:ext uri="{FF2B5EF4-FFF2-40B4-BE49-F238E27FC236}">
                  <a16:creationId xmlns:a16="http://schemas.microsoft.com/office/drawing/2014/main" id="{7A343194-3312-3761-9E4C-C620C7F97BF9}"/>
                </a:ext>
              </a:extLst>
            </p:cNvPr>
            <p:cNvSpPr/>
            <p:nvPr/>
          </p:nvSpPr>
          <p:spPr>
            <a:xfrm>
              <a:off x="-16175" y="5534373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 w="563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: Shape 22">
              <a:extLst>
                <a:ext uri="{FF2B5EF4-FFF2-40B4-BE49-F238E27FC236}">
                  <a16:creationId xmlns:a16="http://schemas.microsoft.com/office/drawing/2014/main" id="{88CB2BCE-A1EE-7BE6-7576-10460EBC9B33}"/>
                </a:ext>
              </a:extLst>
            </p:cNvPr>
            <p:cNvSpPr/>
            <p:nvPr/>
          </p:nvSpPr>
          <p:spPr>
            <a:xfrm>
              <a:off x="-15900" y="5688740"/>
              <a:ext cx="12226316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  <a:gd name="connsiteX0" fmla="*/ 10277662 w 10283005"/>
                <a:gd name="connsiteY0" fmla="*/ 0 h 1063601"/>
                <a:gd name="connsiteX1" fmla="*/ 10053 w 10283005"/>
                <a:gd name="connsiteY1" fmla="*/ 383968 h 1063601"/>
                <a:gd name="connsiteX2" fmla="*/ 1 w 10283005"/>
                <a:gd name="connsiteY2" fmla="*/ 1047990 h 1063601"/>
                <a:gd name="connsiteX3" fmla="*/ 10282787 w 10283005"/>
                <a:gd name="connsiteY3" fmla="*/ 1063601 h 1063601"/>
                <a:gd name="connsiteX4" fmla="*/ 10277662 w 10283005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05" h="1063601">
                  <a:moveTo>
                    <a:pt x="10277662" y="0"/>
                  </a:moveTo>
                  <a:cubicBezTo>
                    <a:pt x="10277662" y="0"/>
                    <a:pt x="6797776" y="383968"/>
                    <a:pt x="10053" y="383968"/>
                  </a:cubicBezTo>
                  <a:cubicBezTo>
                    <a:pt x="10076" y="586057"/>
                    <a:pt x="-22" y="845901"/>
                    <a:pt x="1" y="1047990"/>
                  </a:cubicBezTo>
                  <a:lnTo>
                    <a:pt x="10282787" y="1063601"/>
                  </a:lnTo>
                  <a:cubicBezTo>
                    <a:pt x="10284451" y="719568"/>
                    <a:pt x="10275998" y="344033"/>
                    <a:pt x="10277662" y="0"/>
                  </a:cubicBezTo>
                  <a:close/>
                </a:path>
              </a:pathLst>
            </a:custGeom>
            <a:solidFill>
              <a:schemeClr val="accent3"/>
            </a:solidFill>
            <a:ln w="563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EC1A1A3-D083-A4F0-7DE5-B7BE4BD2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64" y="2444189"/>
            <a:ext cx="11187252" cy="161968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5B7C1-7078-AE6F-FF33-E658E54527CE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2F901674-26FD-81A4-E4C5-783AAA0E0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5AC2EC-5379-A724-4BDB-705BDE4E87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064000"/>
            <a:ext cx="11187113" cy="642938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819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CF90-AA8D-2B0C-6C8B-B8DEABFB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14DB4-ECD2-C1B4-942A-9694B4D9F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8A5AF-D200-302C-9D9D-EFEC16ACF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EAFE9-F07E-6024-AFCB-6C0543BF8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A22B2-8151-6634-CAC3-DB90629C8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C1FE7-4FFF-DE40-2E40-D622AA94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F9762C-B91F-BABC-C362-9F200E2B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11554-ADD3-1BE7-DB58-D4009E32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18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66E1-73A5-891C-082B-6F4FCE3D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6528D-5D68-17D9-F808-577B3251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89B0A-B295-640C-9720-061322B1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5650E-76D7-D949-55E5-0B7AEAF6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83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2E2DC-A9CA-76D7-F620-33948525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5D16C-D7E6-A0DC-6D14-DAAB21C9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904C4-378B-0B85-30D3-437EDE4C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32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9570-088C-CF26-FF90-16C5B7C9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E92E2-58E2-C519-96C2-5F18EB78D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A79CE-D985-AA8B-E810-0C2A56487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C0D7E-E48F-7449-4A9E-C0E21889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E0BC3-945C-1B12-FEFD-267BFC1B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A8EB1-0501-285A-F223-18ED73D9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660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1736-B297-F153-F5AD-940CC749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77A4C2-3AFB-443B-8D0F-4D647B973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AE528-61F4-3B19-C8BF-E64AB616A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62B07-007A-CD9A-7ACF-0F1D1F18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D8944-79C2-58C9-4BC3-BA24834C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A9528-C51E-581E-E384-DCD51DEC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00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3A46-DF53-14B6-B18F-B5ED3459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093AF-DB5C-4B23-F58E-C29B01827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F7A4F-BC5A-2530-D0E7-4F65F174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BB6CA-7DDF-8FEA-B0E8-3A1F3FC5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50ADE-83F1-0D8D-5197-BFF33E6F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79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4DD350-0DCA-7C2F-59DD-6A0E7E206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8C0F8-A9B3-D993-D222-DA3D2D90C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45C3C-497E-59F9-15EE-1AEA1038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D720-8B3B-2A3B-6DA6-43A7F5DC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6FB69-FBCA-5FCA-D4B2-D128E4AA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39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3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2800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5105400"/>
            <a:ext cx="7924800" cy="838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20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D1E3743-BF1F-6C7B-999A-189E5FB1C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289" y="-726296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EC1A1A3-D083-A4F0-7DE5-B7BE4BD2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64" y="2444189"/>
            <a:ext cx="11187252" cy="161968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004CDD-3131-9129-994F-FE57A6EF8D51}"/>
              </a:ext>
            </a:extLst>
          </p:cNvPr>
          <p:cNvGrpSpPr/>
          <p:nvPr userDrawn="1"/>
        </p:nvGrpSpPr>
        <p:grpSpPr>
          <a:xfrm>
            <a:off x="-9144" y="5384555"/>
            <a:ext cx="12214774" cy="1521572"/>
            <a:chOff x="-23204" y="5360701"/>
            <a:chExt cx="12228833" cy="1511770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3C5F4312-E3B8-86D7-D6E4-5564A1128187}"/>
                </a:ext>
              </a:extLst>
            </p:cNvPr>
            <p:cNvSpPr/>
            <p:nvPr userDrawn="1"/>
          </p:nvSpPr>
          <p:spPr>
            <a:xfrm>
              <a:off x="-23204" y="5360701"/>
              <a:ext cx="12222480" cy="1484673"/>
            </a:xfrm>
            <a:custGeom>
              <a:avLst/>
              <a:gdLst>
                <a:gd name="connsiteX0" fmla="*/ 12389926 w 12390149"/>
                <a:gd name="connsiteY0" fmla="*/ -502 h 1375593"/>
                <a:gd name="connsiteX1" fmla="*/ -223 w 12390149"/>
                <a:gd name="connsiteY1" fmla="*/ 1067401 h 1375593"/>
                <a:gd name="connsiteX2" fmla="*/ -223 w 12390149"/>
                <a:gd name="connsiteY2" fmla="*/ 1375092 h 1375593"/>
                <a:gd name="connsiteX3" fmla="*/ 12389926 w 12390149"/>
                <a:gd name="connsiteY3" fmla="*/ 1375092 h 1375593"/>
                <a:gd name="connsiteX0" fmla="*/ 12390149 w 12390149"/>
                <a:gd name="connsiteY0" fmla="*/ 0 h 1375594"/>
                <a:gd name="connsiteX1" fmla="*/ 2189260 w 12390149"/>
                <a:gd name="connsiteY1" fmla="*/ 711433 h 1375594"/>
                <a:gd name="connsiteX2" fmla="*/ 0 w 12390149"/>
                <a:gd name="connsiteY2" fmla="*/ 1375594 h 1375594"/>
                <a:gd name="connsiteX3" fmla="*/ 12390149 w 12390149"/>
                <a:gd name="connsiteY3" fmla="*/ 1375594 h 1375594"/>
                <a:gd name="connsiteX4" fmla="*/ 12390149 w 12390149"/>
                <a:gd name="connsiteY4" fmla="*/ 0 h 1375594"/>
                <a:gd name="connsiteX0" fmla="*/ 10216270 w 10216270"/>
                <a:gd name="connsiteY0" fmla="*/ 0 h 1450080"/>
                <a:gd name="connsiteX1" fmla="*/ 15381 w 10216270"/>
                <a:gd name="connsiteY1" fmla="*/ 711433 h 1450080"/>
                <a:gd name="connsiteX2" fmla="*/ 0 w 10216270"/>
                <a:gd name="connsiteY2" fmla="*/ 1450080 h 1450080"/>
                <a:gd name="connsiteX3" fmla="*/ 10216270 w 10216270"/>
                <a:gd name="connsiteY3" fmla="*/ 1375594 h 1450080"/>
                <a:gd name="connsiteX4" fmla="*/ 10216270 w 10216270"/>
                <a:gd name="connsiteY4" fmla="*/ 0 h 1450080"/>
                <a:gd name="connsiteX0" fmla="*/ 10211143 w 10211143"/>
                <a:gd name="connsiteY0" fmla="*/ 0 h 1450080"/>
                <a:gd name="connsiteX1" fmla="*/ 10254 w 10211143"/>
                <a:gd name="connsiteY1" fmla="*/ 711433 h 1450080"/>
                <a:gd name="connsiteX2" fmla="*/ 0 w 10211143"/>
                <a:gd name="connsiteY2" fmla="*/ 1450080 h 1450080"/>
                <a:gd name="connsiteX3" fmla="*/ 10211143 w 10211143"/>
                <a:gd name="connsiteY3" fmla="*/ 1375594 h 1450080"/>
                <a:gd name="connsiteX4" fmla="*/ 10211143 w 10211143"/>
                <a:gd name="connsiteY4" fmla="*/ 0 h 1450080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11143 w 10298303"/>
                <a:gd name="connsiteY3" fmla="*/ 1210660 h 1285146"/>
                <a:gd name="connsiteX4" fmla="*/ 10298303 w 10298303"/>
                <a:gd name="connsiteY4" fmla="*/ 0 h 1285146"/>
                <a:gd name="connsiteX0" fmla="*/ 10298303 w 10298303"/>
                <a:gd name="connsiteY0" fmla="*/ 0 h 1285146"/>
                <a:gd name="connsiteX1" fmla="*/ 10254 w 10298303"/>
                <a:gd name="connsiteY1" fmla="*/ 546499 h 1285146"/>
                <a:gd name="connsiteX2" fmla="*/ 0 w 10298303"/>
                <a:gd name="connsiteY2" fmla="*/ 1285146 h 1285146"/>
                <a:gd name="connsiteX3" fmla="*/ 10293176 w 10298303"/>
                <a:gd name="connsiteY3" fmla="*/ 1263864 h 1285146"/>
                <a:gd name="connsiteX4" fmla="*/ 10298303 w 10298303"/>
                <a:gd name="connsiteY4" fmla="*/ 0 h 1285146"/>
                <a:gd name="connsiteX0" fmla="*/ 10293176 w 10293176"/>
                <a:gd name="connsiteY0" fmla="*/ 0 h 1295787"/>
                <a:gd name="connsiteX1" fmla="*/ 5127 w 10293176"/>
                <a:gd name="connsiteY1" fmla="*/ 546499 h 1295787"/>
                <a:gd name="connsiteX2" fmla="*/ 0 w 10293176"/>
                <a:gd name="connsiteY2" fmla="*/ 1295787 h 1295787"/>
                <a:gd name="connsiteX3" fmla="*/ 10288049 w 10293176"/>
                <a:gd name="connsiteY3" fmla="*/ 1263864 h 1295787"/>
                <a:gd name="connsiteX4" fmla="*/ 10293176 w 10293176"/>
                <a:gd name="connsiteY4" fmla="*/ 0 h 129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3176" h="1295787">
                  <a:moveTo>
                    <a:pt x="10293176" y="0"/>
                  </a:moveTo>
                  <a:cubicBezTo>
                    <a:pt x="10293176" y="0"/>
                    <a:pt x="6792850" y="546499"/>
                    <a:pt x="5127" y="546499"/>
                  </a:cubicBezTo>
                  <a:lnTo>
                    <a:pt x="0" y="1295787"/>
                  </a:lnTo>
                  <a:lnTo>
                    <a:pt x="10288049" y="1263864"/>
                  </a:lnTo>
                  <a:lnTo>
                    <a:pt x="10293176" y="0"/>
                  </a:lnTo>
                  <a:close/>
                </a:path>
              </a:pathLst>
            </a:custGeom>
            <a:solidFill>
              <a:srgbClr val="7C1721">
                <a:alpha val="40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B8FE44C0-A6B1-CB9E-C919-A7EAE90EB3A0}"/>
                </a:ext>
              </a:extLst>
            </p:cNvPr>
            <p:cNvSpPr/>
            <p:nvPr/>
          </p:nvSpPr>
          <p:spPr>
            <a:xfrm>
              <a:off x="-20962" y="5499462"/>
              <a:ext cx="12207689" cy="1358538"/>
            </a:xfrm>
            <a:custGeom>
              <a:avLst/>
              <a:gdLst>
                <a:gd name="connsiteX0" fmla="*/ 12389926 w 12390149"/>
                <a:gd name="connsiteY0" fmla="*/ -502 h 1148455"/>
                <a:gd name="connsiteX1" fmla="*/ -223 w 12390149"/>
                <a:gd name="connsiteY1" fmla="*/ 840263 h 1148455"/>
                <a:gd name="connsiteX2" fmla="*/ -223 w 12390149"/>
                <a:gd name="connsiteY2" fmla="*/ 1147954 h 1148455"/>
                <a:gd name="connsiteX3" fmla="*/ 12389926 w 12390149"/>
                <a:gd name="connsiteY3" fmla="*/ 1147954 h 1148455"/>
                <a:gd name="connsiteX0" fmla="*/ 12390149 w 12390149"/>
                <a:gd name="connsiteY0" fmla="*/ 0 h 1148456"/>
                <a:gd name="connsiteX1" fmla="*/ 2143116 w 12390149"/>
                <a:gd name="connsiteY1" fmla="*/ 436412 h 1148456"/>
                <a:gd name="connsiteX2" fmla="*/ 0 w 12390149"/>
                <a:gd name="connsiteY2" fmla="*/ 1148456 h 1148456"/>
                <a:gd name="connsiteX3" fmla="*/ 12390149 w 12390149"/>
                <a:gd name="connsiteY3" fmla="*/ 1148456 h 1148456"/>
                <a:gd name="connsiteX4" fmla="*/ 12390149 w 12390149"/>
                <a:gd name="connsiteY4" fmla="*/ 0 h 1148456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52160 w 10252160"/>
                <a:gd name="connsiteY0" fmla="*/ 0 h 1185699"/>
                <a:gd name="connsiteX1" fmla="*/ 5127 w 10252160"/>
                <a:gd name="connsiteY1" fmla="*/ 436412 h 1185699"/>
                <a:gd name="connsiteX2" fmla="*/ 0 w 10252160"/>
                <a:gd name="connsiteY2" fmla="*/ 1185699 h 1185699"/>
                <a:gd name="connsiteX3" fmla="*/ 10252160 w 10252160"/>
                <a:gd name="connsiteY3" fmla="*/ 1148456 h 1185699"/>
                <a:gd name="connsiteX4" fmla="*/ 10252160 w 10252160"/>
                <a:gd name="connsiteY4" fmla="*/ 0 h 1185699"/>
                <a:gd name="connsiteX0" fmla="*/ 10267271 w 10267271"/>
                <a:gd name="connsiteY0" fmla="*/ 0 h 1185699"/>
                <a:gd name="connsiteX1" fmla="*/ 0 w 10267271"/>
                <a:gd name="connsiteY1" fmla="*/ 436412 h 1185699"/>
                <a:gd name="connsiteX2" fmla="*/ 15111 w 10267271"/>
                <a:gd name="connsiteY2" fmla="*/ 1185699 h 1185699"/>
                <a:gd name="connsiteX3" fmla="*/ 10267271 w 10267271"/>
                <a:gd name="connsiteY3" fmla="*/ 1148456 h 1185699"/>
                <a:gd name="connsiteX4" fmla="*/ 10267271 w 10267271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48456 h 1185699"/>
                <a:gd name="connsiteX4" fmla="*/ 10267339 w 10267339"/>
                <a:gd name="connsiteY4" fmla="*/ 0 h 1185699"/>
                <a:gd name="connsiteX0" fmla="*/ 10267339 w 10267339"/>
                <a:gd name="connsiteY0" fmla="*/ 0 h 1185699"/>
                <a:gd name="connsiteX1" fmla="*/ 68 w 10267339"/>
                <a:gd name="connsiteY1" fmla="*/ 436412 h 1185699"/>
                <a:gd name="connsiteX2" fmla="*/ 0 w 10267339"/>
                <a:gd name="connsiteY2" fmla="*/ 1185699 h 1185699"/>
                <a:gd name="connsiteX3" fmla="*/ 10267339 w 10267339"/>
                <a:gd name="connsiteY3" fmla="*/ 1169458 h 1185699"/>
                <a:gd name="connsiteX4" fmla="*/ 10267339 w 10267339"/>
                <a:gd name="connsiteY4" fmla="*/ 0 h 118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7339" h="1185699">
                  <a:moveTo>
                    <a:pt x="10267339" y="0"/>
                  </a:moveTo>
                  <a:cubicBezTo>
                    <a:pt x="10267339" y="0"/>
                    <a:pt x="6787791" y="436412"/>
                    <a:pt x="68" y="436412"/>
                  </a:cubicBezTo>
                  <a:cubicBezTo>
                    <a:pt x="45" y="686174"/>
                    <a:pt x="23" y="935937"/>
                    <a:pt x="0" y="1185699"/>
                  </a:cubicBezTo>
                  <a:lnTo>
                    <a:pt x="10267339" y="1169458"/>
                  </a:lnTo>
                  <a:lnTo>
                    <a:pt x="10267339" y="0"/>
                  </a:lnTo>
                  <a:close/>
                </a:path>
              </a:pathLst>
            </a:custGeom>
            <a:solidFill>
              <a:srgbClr val="7C1721">
                <a:alpha val="65000"/>
              </a:srgbClr>
            </a:solidFill>
            <a:ln w="563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: Shape 21">
              <a:extLst>
                <a:ext uri="{FF2B5EF4-FFF2-40B4-BE49-F238E27FC236}">
                  <a16:creationId xmlns:a16="http://schemas.microsoft.com/office/drawing/2014/main" id="{1AAAE662-64AF-9E5B-F4A0-F0BCB552C8B6}"/>
                </a:ext>
              </a:extLst>
            </p:cNvPr>
            <p:cNvSpPr/>
            <p:nvPr userDrawn="1"/>
          </p:nvSpPr>
          <p:spPr>
            <a:xfrm>
              <a:off x="-23204" y="5653830"/>
              <a:ext cx="12228833" cy="1218641"/>
            </a:xfrm>
            <a:custGeom>
              <a:avLst/>
              <a:gdLst>
                <a:gd name="connsiteX0" fmla="*/ 12389926 w 12390149"/>
                <a:gd name="connsiteY0" fmla="*/ -502 h 923658"/>
                <a:gd name="connsiteX1" fmla="*/ -223 w 12390149"/>
                <a:gd name="connsiteY1" fmla="*/ 615466 h 923658"/>
                <a:gd name="connsiteX2" fmla="*/ -223 w 12390149"/>
                <a:gd name="connsiteY2" fmla="*/ 923157 h 923658"/>
                <a:gd name="connsiteX3" fmla="*/ 12389926 w 12390149"/>
                <a:gd name="connsiteY3" fmla="*/ 923157 h 923658"/>
                <a:gd name="connsiteX0" fmla="*/ 12390149 w 12390149"/>
                <a:gd name="connsiteY0" fmla="*/ 0 h 923659"/>
                <a:gd name="connsiteX1" fmla="*/ 2112354 w 12390149"/>
                <a:gd name="connsiteY1" fmla="*/ 280780 h 923659"/>
                <a:gd name="connsiteX2" fmla="*/ 0 w 12390149"/>
                <a:gd name="connsiteY2" fmla="*/ 923659 h 923659"/>
                <a:gd name="connsiteX3" fmla="*/ 12390149 w 12390149"/>
                <a:gd name="connsiteY3" fmla="*/ 923659 h 923659"/>
                <a:gd name="connsiteX4" fmla="*/ 12390149 w 12390149"/>
                <a:gd name="connsiteY4" fmla="*/ 0 h 923659"/>
                <a:gd name="connsiteX0" fmla="*/ 10277795 w 10277795"/>
                <a:gd name="connsiteY0" fmla="*/ 0 h 934300"/>
                <a:gd name="connsiteX1" fmla="*/ 0 w 10277795"/>
                <a:gd name="connsiteY1" fmla="*/ 280780 h 934300"/>
                <a:gd name="connsiteX2" fmla="*/ 5127 w 10277795"/>
                <a:gd name="connsiteY2" fmla="*/ 934300 h 934300"/>
                <a:gd name="connsiteX3" fmla="*/ 10277795 w 10277795"/>
                <a:gd name="connsiteY3" fmla="*/ 923659 h 934300"/>
                <a:gd name="connsiteX4" fmla="*/ 10277795 w 10277795"/>
                <a:gd name="connsiteY4" fmla="*/ 0 h 934300"/>
                <a:gd name="connsiteX0" fmla="*/ 10272668 w 10277795"/>
                <a:gd name="connsiteY0" fmla="*/ 0 h 1195002"/>
                <a:gd name="connsiteX1" fmla="*/ 0 w 10277795"/>
                <a:gd name="connsiteY1" fmla="*/ 541482 h 1195002"/>
                <a:gd name="connsiteX2" fmla="*/ 5127 w 10277795"/>
                <a:gd name="connsiteY2" fmla="*/ 1195002 h 1195002"/>
                <a:gd name="connsiteX3" fmla="*/ 10277795 w 10277795"/>
                <a:gd name="connsiteY3" fmla="*/ 1184361 h 1195002"/>
                <a:gd name="connsiteX4" fmla="*/ 10272668 w 10277795"/>
                <a:gd name="connsiteY4" fmla="*/ 0 h 1195002"/>
                <a:gd name="connsiteX0" fmla="*/ 10267541 w 10272668"/>
                <a:gd name="connsiteY0" fmla="*/ 0 h 1195002"/>
                <a:gd name="connsiteX1" fmla="*/ 4992 w 10272668"/>
                <a:gd name="connsiteY1" fmla="*/ 588736 h 1195002"/>
                <a:gd name="connsiteX2" fmla="*/ 0 w 10272668"/>
                <a:gd name="connsiteY2" fmla="*/ 1195002 h 1195002"/>
                <a:gd name="connsiteX3" fmla="*/ 10272668 w 10272668"/>
                <a:gd name="connsiteY3" fmla="*/ 1184361 h 1195002"/>
                <a:gd name="connsiteX4" fmla="*/ 10267541 w 10272668"/>
                <a:gd name="connsiteY4" fmla="*/ 0 h 1195002"/>
                <a:gd name="connsiteX0" fmla="*/ 10252362 w 10272668"/>
                <a:gd name="connsiteY0" fmla="*/ 0 h 1032238"/>
                <a:gd name="connsiteX1" fmla="*/ 4992 w 10272668"/>
                <a:gd name="connsiteY1" fmla="*/ 425972 h 1032238"/>
                <a:gd name="connsiteX2" fmla="*/ 0 w 10272668"/>
                <a:gd name="connsiteY2" fmla="*/ 1032238 h 1032238"/>
                <a:gd name="connsiteX3" fmla="*/ 10272668 w 10272668"/>
                <a:gd name="connsiteY3" fmla="*/ 1021597 h 1032238"/>
                <a:gd name="connsiteX4" fmla="*/ 10252362 w 10272668"/>
                <a:gd name="connsiteY4" fmla="*/ 0 h 1032238"/>
                <a:gd name="connsiteX0" fmla="*/ 10277661 w 10277661"/>
                <a:gd name="connsiteY0" fmla="*/ 0 h 1042739"/>
                <a:gd name="connsiteX1" fmla="*/ 4992 w 10277661"/>
                <a:gd name="connsiteY1" fmla="*/ 436473 h 1042739"/>
                <a:gd name="connsiteX2" fmla="*/ 0 w 10277661"/>
                <a:gd name="connsiteY2" fmla="*/ 1042739 h 1042739"/>
                <a:gd name="connsiteX3" fmla="*/ 10272668 w 10277661"/>
                <a:gd name="connsiteY3" fmla="*/ 1032098 h 1042739"/>
                <a:gd name="connsiteX4" fmla="*/ 10277661 w 10277661"/>
                <a:gd name="connsiteY4" fmla="*/ 0 h 1042739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2739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661 w 10283004"/>
                <a:gd name="connsiteY0" fmla="*/ 0 h 1063601"/>
                <a:gd name="connsiteX1" fmla="*/ 4992 w 10283004"/>
                <a:gd name="connsiteY1" fmla="*/ 436473 h 1063601"/>
                <a:gd name="connsiteX2" fmla="*/ 0 w 10283004"/>
                <a:gd name="connsiteY2" fmla="*/ 1047990 h 1063601"/>
                <a:gd name="connsiteX3" fmla="*/ 10282786 w 10283004"/>
                <a:gd name="connsiteY3" fmla="*/ 1063601 h 1063601"/>
                <a:gd name="connsiteX4" fmla="*/ 10277661 w 10283004"/>
                <a:gd name="connsiteY4" fmla="*/ 0 h 1063601"/>
                <a:gd name="connsiteX0" fmla="*/ 10277729 w 10283072"/>
                <a:gd name="connsiteY0" fmla="*/ 0 h 1063601"/>
                <a:gd name="connsiteX1" fmla="*/ 0 w 10283072"/>
                <a:gd name="connsiteY1" fmla="*/ 441723 h 1063601"/>
                <a:gd name="connsiteX2" fmla="*/ 68 w 10283072"/>
                <a:gd name="connsiteY2" fmla="*/ 1047990 h 1063601"/>
                <a:gd name="connsiteX3" fmla="*/ 10282854 w 10283072"/>
                <a:gd name="connsiteY3" fmla="*/ 1063601 h 1063601"/>
                <a:gd name="connsiteX4" fmla="*/ 10277729 w 10283072"/>
                <a:gd name="connsiteY4" fmla="*/ 0 h 10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3072" h="1063601">
                  <a:moveTo>
                    <a:pt x="10277729" y="0"/>
                  </a:moveTo>
                  <a:cubicBezTo>
                    <a:pt x="10277729" y="0"/>
                    <a:pt x="6787723" y="441723"/>
                    <a:pt x="0" y="441723"/>
                  </a:cubicBezTo>
                  <a:cubicBezTo>
                    <a:pt x="23" y="643812"/>
                    <a:pt x="45" y="845901"/>
                    <a:pt x="68" y="1047990"/>
                  </a:cubicBezTo>
                  <a:lnTo>
                    <a:pt x="10282854" y="1063601"/>
                  </a:lnTo>
                  <a:cubicBezTo>
                    <a:pt x="10284518" y="719568"/>
                    <a:pt x="10276065" y="344033"/>
                    <a:pt x="10277729" y="0"/>
                  </a:cubicBezTo>
                  <a:close/>
                </a:path>
              </a:pathLst>
            </a:custGeom>
            <a:solidFill>
              <a:srgbClr val="7C1721"/>
            </a:solidFill>
            <a:ln w="563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A40DBF3-18DE-9D77-D8BA-5B3C50A07E34}"/>
              </a:ext>
            </a:extLst>
          </p:cNvPr>
          <p:cNvSpPr txBox="1"/>
          <p:nvPr userDrawn="1"/>
        </p:nvSpPr>
        <p:spPr>
          <a:xfrm>
            <a:off x="609564" y="6332254"/>
            <a:ext cx="3555690" cy="374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You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r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Missio</a:t>
            </a:r>
            <a:r>
              <a:rPr lang="en-US" b="1" i="0" spc="-15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n</a:t>
            </a:r>
            <a:r>
              <a:rPr lang="en-US" b="1" i="0" dirty="0">
                <a:solidFill>
                  <a:schemeClr val="bg1">
                    <a:alpha val="70113"/>
                  </a:schemeClr>
                </a:solidFill>
                <a:latin typeface="HelveticaNeueLT Std Cn" panose="020B0506030502030204" pitchFamily="34" charset="77"/>
              </a:rPr>
              <a:t> Matters</a:t>
            </a:r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40C1A75D-9B6D-C0CD-71D3-42A3CCF4D8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016" y="6226854"/>
            <a:ext cx="3028695" cy="38753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A5E54F5-56A1-BD0F-6B81-0827D67DC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64" y="4073193"/>
            <a:ext cx="11187253" cy="55430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088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69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30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06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47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00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302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0336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7800"/>
            <a:ext cx="6815667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895601"/>
            <a:ext cx="4011084" cy="3230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92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447800"/>
            <a:ext cx="7315200" cy="32797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10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Blu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176ECE-C092-75DF-9BA2-8A9CC4BD7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05484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AE9273-F67D-A932-B88A-F312302B0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4" y="2444189"/>
            <a:ext cx="11187252" cy="161968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86C5B6-DDB1-5DB7-D87A-F9817CC68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64" y="4096789"/>
            <a:ext cx="11187253" cy="5543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2045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0"/>
            <a:ext cx="2743200" cy="4678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6783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4BD683-32D7-7815-5E32-4DED7D2C0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054840" cy="685800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F725D0-B459-1E44-B137-A592190A5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B3B3ADE-F868-C648-8A6F-0FAF87E272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422" y="6120553"/>
            <a:ext cx="3028696" cy="49163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900739-4DA8-B7E7-8B4F-06CAB3C596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64" y="2444189"/>
            <a:ext cx="11187252" cy="161968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Co-Branded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37E4BBB-3F01-C0C1-322C-FBDC76537E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64" y="4096789"/>
            <a:ext cx="11187253" cy="5543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1BA5D24-E272-E53A-2C42-FAE5033AC1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06949"/>
            <a:ext cx="6151620" cy="111328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9186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-Branded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74B571-C7BB-48C5-A054-803D050A3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B891D-7CD2-E84F-AE43-6F4DD5C3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61" y="365126"/>
            <a:ext cx="11379557" cy="49717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Co-Branded Interior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CFE6E-5073-6543-B50E-4A84433A6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2" y="988237"/>
            <a:ext cx="11379556" cy="4882119"/>
          </a:xfrm>
        </p:spPr>
        <p:txBody>
          <a:bodyPr>
            <a:noAutofit/>
          </a:bodyPr>
          <a:lstStyle>
            <a:lvl1pPr>
              <a:defRPr b="0"/>
            </a:lvl1pPr>
            <a:lvl2pPr>
              <a:defRPr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B86404-ED4A-D94A-921F-FF7C02D72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03"/>
          <a:stretch/>
        </p:blipFill>
        <p:spPr>
          <a:xfrm>
            <a:off x="-21" y="5261430"/>
            <a:ext cx="12192021" cy="1619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434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10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E75F0-7A36-2245-B142-83398678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0C593-3D6C-F24E-8368-959D91597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6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16" r:id="rId44"/>
    <p:sldLayoutId id="2147483717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202B2-76DB-25AB-1204-9EF080FB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89E36-B037-C649-8174-E14FE7A91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69E49-0653-6205-317A-02433BECF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BF571-6F3A-43CD-BCA8-CCA500B9686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9C563-7F8B-ECDC-9052-BFE91C8BF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4E415-449E-B333-5A93-6FB2FF21E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9C79D-DD68-4813-81E9-5F7382699A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3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76200"/>
            <a:ext cx="833120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9B63C-DEC5-461F-BD59-879A129CA0E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3F319-804F-4325-B8F9-4853CF77A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fdradiogrant.nebraska.gov/trainingregistration" TargetMode="External"/><Relationship Id="rId2" Type="http://schemas.openxmlformats.org/officeDocument/2006/relationships/hyperlink" Target="https://cio.nebraska.gov/network-serv/publicsafety/VFD/index.html" TargetMode="External"/><Relationship Id="rId1" Type="http://schemas.openxmlformats.org/officeDocument/2006/relationships/slideLayout" Target="../slideLayouts/slideLayout58.xml"/><Relationship Id="rId5" Type="http://schemas.openxmlformats.org/officeDocument/2006/relationships/hyperlink" Target="https://www.youtube.com/watch?v=SM-rpKU4B_8" TargetMode="External"/><Relationship Id="rId4" Type="http://schemas.openxmlformats.org/officeDocument/2006/relationships/hyperlink" Target="https://www.youtube.com/watch?v=XOs49gvKJk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elsey.c.hetrick@nebraska.gov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57169"/>
            <a:ext cx="12192000" cy="1115928"/>
          </a:xfrm>
        </p:spPr>
        <p:txBody>
          <a:bodyPr/>
          <a:lstStyle/>
          <a:p>
            <a:r>
              <a:rPr lang="en-US" sz="1867" b="1" dirty="0"/>
              <a:t>SSAC Meeting</a:t>
            </a:r>
          </a:p>
          <a:p>
            <a:r>
              <a:rPr lang="en-US" sz="1867" dirty="0"/>
              <a:t>February 21 , 2024</a:t>
            </a:r>
          </a:p>
          <a:p>
            <a:endParaRPr lang="en-US" sz="1867" b="1" dirty="0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3670556-0F73-4997-904C-37EEF337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71" y="3326101"/>
            <a:ext cx="4019857" cy="8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E952-7EA9-8F8B-000D-23CB163A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5"/>
            <a:ext cx="11379557" cy="1050719"/>
          </a:xfrm>
        </p:spPr>
        <p:txBody>
          <a:bodyPr>
            <a:normAutofit fontScale="90000"/>
          </a:bodyPr>
          <a:lstStyle/>
          <a:p>
            <a:r>
              <a:rPr lang="en-US" dirty="0"/>
              <a:t>Operations Working Group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2037C-89E7-9C53-ADEE-075FBB52ACDA}"/>
              </a:ext>
            </a:extLst>
          </p:cNvPr>
          <p:cNvSpPr txBox="1"/>
          <p:nvPr/>
        </p:nvSpPr>
        <p:spPr>
          <a:xfrm>
            <a:off x="506317" y="940755"/>
            <a:ext cx="1120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Vision: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Collaborating with the Nebraska PSAP community to create model operational policy for the purpose of ensuring the delivery of quality 911 service to consumers statewide. Including a focus on best practices; consistency; quality; and operationally focused technology deployments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07565-AFB4-76CF-D8B1-C27343DD9C19}"/>
              </a:ext>
            </a:extLst>
          </p:cNvPr>
          <p:cNvSpPr txBox="1"/>
          <p:nvPr/>
        </p:nvSpPr>
        <p:spPr>
          <a:xfrm>
            <a:off x="567778" y="2060839"/>
            <a:ext cx="936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Improve Communications in an Outage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2A1BF-A74D-F6F0-B383-E3C20AFF3079}"/>
              </a:ext>
            </a:extLst>
          </p:cNvPr>
          <p:cNvGrpSpPr/>
          <p:nvPr/>
        </p:nvGrpSpPr>
        <p:grpSpPr>
          <a:xfrm>
            <a:off x="567779" y="3344779"/>
            <a:ext cx="11143660" cy="2695074"/>
            <a:chOff x="0" y="608766"/>
            <a:chExt cx="5549418" cy="202878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2BA000-00E9-4BA3-C9AC-1377A52D27D7}"/>
                </a:ext>
              </a:extLst>
            </p:cNvPr>
            <p:cNvSpPr/>
            <p:nvPr/>
          </p:nvSpPr>
          <p:spPr>
            <a:xfrm>
              <a:off x="0" y="608766"/>
              <a:ext cx="5549418" cy="20287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D00F80F3-84A6-7776-BDAA-4027CC1295F7}"/>
                </a:ext>
              </a:extLst>
            </p:cNvPr>
            <p:cNvSpPr txBox="1"/>
            <p:nvPr/>
          </p:nvSpPr>
          <p:spPr>
            <a:xfrm>
              <a:off x="99037" y="707803"/>
              <a:ext cx="5351344" cy="1830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100" kern="1200" dirty="0"/>
                <a:t>911 Telephone Carrier Outage Checklist for PSAPs</a:t>
              </a:r>
            </a:p>
            <a:p>
              <a:pPr marL="0" lvl="0" indent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100" kern="1200" dirty="0"/>
                <a:t>Model Outage Communications Policy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5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E9ADF-4078-451E-8D5B-621A61FCF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545" y="302291"/>
            <a:ext cx="6232364" cy="65551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Training Working Group Update</a:t>
            </a:r>
          </a:p>
          <a:p>
            <a:endParaRPr lang="en-US" dirty="0"/>
          </a:p>
        </p:txBody>
      </p:sp>
      <p:pic>
        <p:nvPicPr>
          <p:cNvPr id="4" name="Picture Placeholder 8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CDE9527-173B-E96D-068F-64066F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2" r="23951" b="-1"/>
          <a:stretch/>
        </p:blipFill>
        <p:spPr>
          <a:xfrm>
            <a:off x="7921464" y="-29186"/>
            <a:ext cx="4374300" cy="6887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59235-9754-6BBB-35F5-8698074BFEA4}"/>
              </a:ext>
            </a:extLst>
          </p:cNvPr>
          <p:cNvSpPr txBox="1"/>
          <p:nvPr/>
        </p:nvSpPr>
        <p:spPr>
          <a:xfrm>
            <a:off x="298764" y="957806"/>
            <a:ext cx="7282654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Vision: To develop and implement a foundation for minimum training standards and certification for each level of PSAP employee to ensure telecommunicator’s are trained to provide a consistent level of service across the State of Nebraska.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251B153-6FAA-CD85-BC21-2E40E5F29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572127"/>
              </p:ext>
            </p:extLst>
          </p:nvPr>
        </p:nvGraphicFramePr>
        <p:xfrm>
          <a:off x="1165382" y="2311639"/>
          <a:ext cx="5549418" cy="4090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04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333924-4911-523C-F0A5-B2780252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1"/>
                </a:solidFill>
              </a:rPr>
              <a:t>Why Certify our Telecommunicators?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47B08-0D7D-829A-3B5D-0F108CE8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89" y="1616927"/>
            <a:ext cx="11002598" cy="37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F0CC6-9CA4-E5E4-24C6-DC90DA21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0262B-2148-5D03-CBA6-520C0EC66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3452" y="302291"/>
            <a:ext cx="6930189" cy="655515"/>
          </a:xfrm>
        </p:spPr>
        <p:txBody>
          <a:bodyPr/>
          <a:lstStyle/>
          <a:p>
            <a:r>
              <a:rPr lang="en-US" dirty="0"/>
              <a:t>Why Certify our Telecommunicators?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B24EF61-2C1B-BB7E-D81C-EE921E80974D}"/>
              </a:ext>
            </a:extLst>
          </p:cNvPr>
          <p:cNvGraphicFramePr/>
          <p:nvPr/>
        </p:nvGraphicFramePr>
        <p:xfrm>
          <a:off x="852560" y="630048"/>
          <a:ext cx="9879607" cy="5397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062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333924-4911-523C-F0A5-B2780252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1"/>
                </a:solidFill>
              </a:rPr>
              <a:t>Why Certify our Telecommunicators?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2DF65-5CFB-6D81-D44F-928B1E4A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3" y="1239253"/>
            <a:ext cx="7400122" cy="481791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Advantages: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Ensure equity of telecommunicator training</a:t>
            </a:r>
          </a:p>
          <a:p>
            <a:r>
              <a:rPr lang="en-US" dirty="0"/>
              <a:t>Ensure adherence to State minimum training requirements</a:t>
            </a:r>
          </a:p>
          <a:p>
            <a:r>
              <a:rPr lang="en-US" dirty="0"/>
              <a:t>As minimum training requirements evolve, those updates are captured in the certification records</a:t>
            </a:r>
          </a:p>
          <a:p>
            <a:r>
              <a:rPr lang="en-US" dirty="0"/>
              <a:t>Could aid in areas of liability</a:t>
            </a:r>
          </a:p>
          <a:p>
            <a:endParaRPr lang="en-US" dirty="0"/>
          </a:p>
        </p:txBody>
      </p:sp>
      <p:pic>
        <p:nvPicPr>
          <p:cNvPr id="2" name="Picture Placeholder 1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9905EF91-20F2-8ED1-F90E-FA90CC273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0133" y="0"/>
            <a:ext cx="435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99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2C1F8B5C-0FF7-259C-5994-0F3C5DC1C3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5DFD0D6-C856-61D4-5155-58130A11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6" y="978737"/>
            <a:ext cx="11379557" cy="497178"/>
          </a:xfrm>
        </p:spPr>
        <p:txBody>
          <a:bodyPr/>
          <a:lstStyle/>
          <a:p>
            <a:r>
              <a:rPr lang="en-US" b="0" dirty="0">
                <a:solidFill>
                  <a:schemeClr val="accent1"/>
                </a:solidFill>
              </a:rPr>
              <a:t>Administrative Requirements to a Certification Program</a:t>
            </a:r>
          </a:p>
        </p:txBody>
      </p:sp>
    </p:spTree>
    <p:extLst>
      <p:ext uri="{BB962C8B-B14F-4D97-AF65-F5344CB8AC3E}">
        <p14:creationId xmlns:p14="http://schemas.microsoft.com/office/powerpoint/2010/main" val="269301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New Business</a:t>
            </a:r>
          </a:p>
        </p:txBody>
      </p:sp>
    </p:spTree>
    <p:extLst>
      <p:ext uri="{BB962C8B-B14F-4D97-AF65-F5344CB8AC3E}">
        <p14:creationId xmlns:p14="http://schemas.microsoft.com/office/powerpoint/2010/main" val="160125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6324601" cy="685800"/>
          </a:xfrm>
        </p:spPr>
        <p:txBody>
          <a:bodyPr>
            <a:noAutofit/>
          </a:bodyPr>
          <a:lstStyle/>
          <a:p>
            <a:r>
              <a:rPr lang="en-US" sz="5400" dirty="0"/>
              <a:t>VFD Radio Grant FY24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2895600"/>
            <a:ext cx="82296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Establish Interoperable communications between State Agencies and volunteer departments by providing portable and mobile radios, programming, and installation.</a:t>
            </a:r>
          </a:p>
          <a:p>
            <a:pPr marL="0" indent="0" algn="ctr"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Training for interoperability with the Statewide Radio System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7E11C-9F47-57BB-55C8-4A36C1056A4C}"/>
              </a:ext>
            </a:extLst>
          </p:cNvPr>
          <p:cNvSpPr txBox="1"/>
          <p:nvPr/>
        </p:nvSpPr>
        <p:spPr>
          <a:xfrm>
            <a:off x="3282735" y="1752601"/>
            <a:ext cx="562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alibri"/>
              </a:rPr>
              <a:t>Legislative Objective</a:t>
            </a:r>
          </a:p>
        </p:txBody>
      </p:sp>
    </p:spTree>
    <p:extLst>
      <p:ext uri="{BB962C8B-B14F-4D97-AF65-F5344CB8AC3E}">
        <p14:creationId xmlns:p14="http://schemas.microsoft.com/office/powerpoint/2010/main" val="2252648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Project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2667000" y="1447800"/>
            <a:ext cx="7162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Provides volunteer fire departments direct communication with State </a:t>
            </a: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  <a:cs typeface="Segoe UI" panose="020B0502040204020203" pitchFamily="34" charset="0"/>
              </a:rPr>
              <a:t>Patrol</a:t>
            </a: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, State Fire Marshal, NDOT, NEMA, and other agencies for coordination of activities.</a:t>
            </a: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>
              <a:buSzPts val="1000"/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  <a:cs typeface="Segoe UI" panose="020B0502040204020203" pitchFamily="34" charset="0"/>
              </a:rPr>
              <a:t>Allows volunteer fire departments to talk directly to the many other Federal, Tribal, State, and local entities that are on the SRS. </a:t>
            </a:r>
          </a:p>
          <a:p>
            <a:pPr marL="228600" indent="-228600">
              <a:buSzPts val="1000"/>
              <a:buFont typeface="Symbol" panose="05050102010706020507" pitchFamily="18" charset="2"/>
              <a:buChar char=""/>
              <a:tabLst>
                <a:tab pos="1143000" algn="l"/>
              </a:tabLst>
            </a:pPr>
            <a:endParaRPr lang="en-US" dirty="0">
              <a:solidFill>
                <a:srgbClr val="FFFF00"/>
              </a:solidFill>
              <a:latin typeface="Roboto" panose="02000000000000000000" pitchFamily="2" charset="0"/>
              <a:cs typeface="Segoe UI" panose="020B0502040204020203" pitchFamily="34" charset="0"/>
            </a:endParaRPr>
          </a:p>
          <a:p>
            <a:pPr marL="228600" indent="-228600">
              <a:buSzPts val="1000"/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  <a:cs typeface="Segoe UI" panose="020B0502040204020203" pitchFamily="34" charset="0"/>
              </a:rPr>
              <a:t>Gives access to the SRS ROC, Event, and other interoperability talk groups, available to all SRS users and PSAPs within the state.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489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Project Constraints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2438400" y="1447800"/>
            <a:ext cx="716280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$5,000,000 appropriated by legislature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VFD application is sufficient to show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VFD will not be charged for SRS fees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/>
              </a:rPr>
              <a:t> OCIO will charge the grant to pay for SRS fees.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Not all VFD will receive radios from this grant</a:t>
            </a:r>
          </a:p>
        </p:txBody>
      </p:sp>
    </p:spTree>
    <p:extLst>
      <p:ext uri="{BB962C8B-B14F-4D97-AF65-F5344CB8AC3E}">
        <p14:creationId xmlns:p14="http://schemas.microsoft.com/office/powerpoint/2010/main" val="374735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, monitor, screen, close&#10;&#10;Description automatically generated">
            <a:extLst>
              <a:ext uri="{FF2B5EF4-FFF2-40B4-BE49-F238E27FC236}">
                <a16:creationId xmlns:a16="http://schemas.microsoft.com/office/drawing/2014/main" id="{0DFBDEB1-644A-459B-A1B0-0F5F765E40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133" y="13"/>
            <a:ext cx="4351867" cy="6857987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090D0-02E6-4962-B672-7F82400F3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7423" y="597065"/>
            <a:ext cx="6232364" cy="655515"/>
          </a:xfrm>
        </p:spPr>
        <p:txBody>
          <a:bodyPr>
            <a:normAutofit/>
          </a:bodyPr>
          <a:lstStyle/>
          <a:p>
            <a:r>
              <a:rPr lang="en-US" dirty="0"/>
              <a:t>Meeting 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5AF212-7598-40C9-98E4-2DA721F2E4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3990" y="1252580"/>
            <a:ext cx="6225797" cy="5278849"/>
          </a:xfrm>
        </p:spPr>
        <p:txBody>
          <a:bodyPr>
            <a:normAutofit fontScale="70000" lnSpcReduction="20000"/>
          </a:bodyPr>
          <a:lstStyle/>
          <a:p>
            <a:pPr marL="358139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Welcome</a:t>
            </a:r>
          </a:p>
          <a:p>
            <a:pPr marL="1126216" lvl="1" indent="-342900"/>
            <a:r>
              <a:rPr lang="en-US" sz="2400" dirty="0"/>
              <a:t>Call to order</a:t>
            </a:r>
          </a:p>
          <a:p>
            <a:pPr marL="1126216" lvl="1" indent="-342900"/>
            <a:r>
              <a:rPr lang="en-US" sz="2400" dirty="0"/>
              <a:t>Roll Call</a:t>
            </a:r>
          </a:p>
          <a:p>
            <a:pPr marL="358139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Consideration of November 15, 2023 Minutes</a:t>
            </a:r>
          </a:p>
          <a:p>
            <a:pPr marL="358139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Elections of Chair and Vice Chair</a:t>
            </a:r>
          </a:p>
          <a:p>
            <a:pPr marL="380990" indent="-36575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Updates from PSC – Director Sankey</a:t>
            </a:r>
          </a:p>
          <a:p>
            <a:pPr marL="1149067" lvl="1" indent="-365751"/>
            <a:r>
              <a:rPr lang="en-US" sz="2400" dirty="0"/>
              <a:t>Regionalization</a:t>
            </a:r>
          </a:p>
          <a:p>
            <a:pPr marL="1149067" lvl="1" indent="-365751"/>
            <a:r>
              <a:rPr lang="en-US" sz="2400" dirty="0"/>
              <a:t>NG911 Deployment Status</a:t>
            </a:r>
          </a:p>
          <a:p>
            <a:pPr marL="1377916" lvl="2" indent="-365751"/>
            <a:r>
              <a:rPr lang="en-US" sz="2400" dirty="0"/>
              <a:t>OSP Migration</a:t>
            </a:r>
          </a:p>
          <a:p>
            <a:pPr marL="1149067" lvl="1" indent="-365751"/>
            <a:r>
              <a:rPr lang="en-US" sz="2400" dirty="0"/>
              <a:t>911 Outage Investigation Update</a:t>
            </a:r>
          </a:p>
          <a:p>
            <a:pPr marL="380990" indent="-380990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Working Group Updates</a:t>
            </a:r>
          </a:p>
          <a:p>
            <a:pPr marL="1149067" lvl="1" indent="-365751">
              <a:buFont typeface="Arial" panose="020B0604020202020204" pitchFamily="34" charset="0"/>
              <a:buChar char="•"/>
            </a:pPr>
            <a:r>
              <a:rPr lang="en-US" sz="2400" dirty="0"/>
              <a:t>Technology</a:t>
            </a:r>
          </a:p>
          <a:p>
            <a:pPr marL="1149067" lvl="1" indent="-365751">
              <a:buFont typeface="Arial" panose="020B0604020202020204" pitchFamily="34" charset="0"/>
              <a:buChar char="•"/>
            </a:pPr>
            <a:r>
              <a:rPr lang="en-US" sz="2400" dirty="0"/>
              <a:t>Operations</a:t>
            </a:r>
          </a:p>
          <a:p>
            <a:pPr marL="1149067" lvl="1" indent="-365751">
              <a:buFont typeface="Arial" panose="020B0604020202020204" pitchFamily="34" charset="0"/>
              <a:buChar char="•"/>
            </a:pPr>
            <a:r>
              <a:rPr lang="en-US" sz="2400" dirty="0"/>
              <a:t>Training</a:t>
            </a:r>
          </a:p>
          <a:p>
            <a:pPr marL="380990" indent="-380990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 Business</a:t>
            </a:r>
          </a:p>
          <a:p>
            <a:pPr marL="1149067" lvl="1" indent="-380990">
              <a:spcBef>
                <a:spcPts val="800"/>
              </a:spcBef>
            </a:pPr>
            <a:r>
              <a:rPr lang="en-US" sz="2400" dirty="0"/>
              <a:t>Volunteer Fire Department Radio Program</a:t>
            </a:r>
          </a:p>
          <a:p>
            <a:pPr marL="1149067" lvl="1" indent="-380990">
              <a:spcBef>
                <a:spcPts val="800"/>
              </a:spcBef>
            </a:pPr>
            <a:r>
              <a:rPr lang="en-US" sz="2400" dirty="0"/>
              <a:t>Legislation</a:t>
            </a:r>
          </a:p>
          <a:p>
            <a:pPr marL="1149067" lvl="1" indent="-380990">
              <a:spcBef>
                <a:spcPts val="800"/>
              </a:spcBef>
            </a:pPr>
            <a:r>
              <a:rPr lang="en-US" sz="2400" dirty="0"/>
              <a:t>MIS contract</a:t>
            </a:r>
          </a:p>
          <a:p>
            <a:pPr marL="1149067" lvl="1" indent="-380990">
              <a:spcBef>
                <a:spcPts val="800"/>
              </a:spcBef>
            </a:pPr>
            <a:r>
              <a:rPr lang="en-US" sz="2400" dirty="0"/>
              <a:t>Committee Appointments</a:t>
            </a:r>
          </a:p>
          <a:p>
            <a:pPr marL="380990" indent="-380990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Next SSAC Meeting</a:t>
            </a:r>
          </a:p>
          <a:p>
            <a:pPr marL="1149067" lvl="1" indent="-380990">
              <a:spcBef>
                <a:spcPts val="800"/>
              </a:spcBef>
            </a:pPr>
            <a:endParaRPr lang="en-US" sz="2400" dirty="0"/>
          </a:p>
          <a:p>
            <a:pPr>
              <a:spcBef>
                <a:spcPts val="800"/>
              </a:spcBef>
              <a:spcAft>
                <a:spcPts val="0"/>
              </a:spcAft>
            </a:pPr>
            <a:endParaRPr lang="en-US" dirty="0"/>
          </a:p>
          <a:p>
            <a:pPr lvl="1" indent="0">
              <a:spcBef>
                <a:spcPts val="8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9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Equipment – 2 radios per VFD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4F9D748-26E6-49BE-A6E9-2775B467A1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1848288" y="1143000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alibri"/>
              </a:rPr>
              <a:t>Tri-band portable radio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Programmed to work on the SRS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Compatible with most systems in Nebraska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AES Encryption with Over the Air Rekeying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Over the Air Programming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Desk charger or vehicular charger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Two batteries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78B09-0075-463D-51E5-F5DFC9E06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19401"/>
            <a:ext cx="1983668" cy="2030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41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Equipment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1676400" y="1050817"/>
            <a:ext cx="7315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FF00"/>
                </a:solidFill>
                <a:latin typeface="Calibri"/>
              </a:rPr>
              <a:t>Mobile Radio connected to 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FF00"/>
                </a:solidFill>
                <a:latin typeface="Calibri"/>
              </a:rPr>
              <a:t>Vehicle Range Extender (VRX)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Programmed to work on the SRS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VRX extends range for portable radio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AES Encryption with Over the Air Rekeying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Over the Air Programming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EB35A-350A-1F14-85B4-1048A7647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38400"/>
            <a:ext cx="2362200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14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Grant Funding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2329912" y="1447801"/>
            <a:ext cx="7532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The grant will cover equipment, training and 3-year warranty.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Roboto" panose="02000000000000000000" pitchFamily="2" charset="0"/>
                <a:cs typeface="Segoe UI" panose="020B0502040204020203" pitchFamily="34" charset="0"/>
              </a:rPr>
              <a:t>Lifetime SRS Fees $1320 per radio </a:t>
            </a:r>
            <a:r>
              <a:rPr lang="en-US" sz="2000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will be funded from the grant. </a:t>
            </a:r>
            <a:endParaRPr lang="en-US" sz="2000" dirty="0">
              <a:solidFill>
                <a:srgbClr val="FFC000"/>
              </a:solidFill>
              <a:latin typeface="Roboto" panose="02000000000000000000" pitchFamily="2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SRS programming and firmware updates will be provided and scheduled by the OCIO for the life of the equipment.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After warranty, the Departments will be responsible for repair, maintenance. </a:t>
            </a:r>
          </a:p>
          <a:p>
            <a:pPr marL="228600" indent="-228600">
              <a:buSzPts val="1000"/>
              <a:buFont typeface="Symbol" panose="05050102010706020507" pitchFamily="18" charset="2"/>
              <a:buChar char=""/>
              <a:tabLst>
                <a:tab pos="1143000" algn="l"/>
              </a:tabLst>
            </a:pPr>
            <a:r>
              <a:rPr lang="en-US" sz="2000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Consumable items (i.e., batteries, etc.) will not be covered by the grant beyond what is initially received.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82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Timeline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2286000" y="1036213"/>
            <a:ext cx="7620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9/30/23 – VFD application submission deadline.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Calibri"/>
              </a:rPr>
              <a:t>SRS will sort applications by troop areas and determine the percentage of applications from each troop area.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10/18/23 – OCIO to select recipients using a lottery system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10/31/23 – OCIO to notify grantees of determination.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11/31/23 - Publish training dates for VFDs and schedule installation.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2/20/24 – First training session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Deliver equipment during training session.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  <a:latin typeface="Calibri"/>
            </a:endParaRPr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latin typeface="Calibri"/>
              </a:rPr>
              <a:t>Grantee’s monthly test participation is expected from this point forward.</a:t>
            </a:r>
          </a:p>
        </p:txBody>
      </p:sp>
    </p:spTree>
    <p:extLst>
      <p:ext uri="{BB962C8B-B14F-4D97-AF65-F5344CB8AC3E}">
        <p14:creationId xmlns:p14="http://schemas.microsoft.com/office/powerpoint/2010/main" val="128211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Fire Mutual Aid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1DF3E1-DA58-A75D-BA8F-CBC6E90B065A}"/>
              </a:ext>
            </a:extLst>
          </p:cNvPr>
          <p:cNvSpPr txBox="1"/>
          <p:nvPr/>
        </p:nvSpPr>
        <p:spPr>
          <a:xfrm>
            <a:off x="2253712" y="1295400"/>
            <a:ext cx="753217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Event F1 – Event F12 have been designated for Fire Mutual Aid response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These are assigned as follows: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Troop Area A – Event F1 and Event F2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Troop Area B – Event F3 and Event F4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Troop Area C – Event F5 and Event F6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Troop Area D – Event F7 and Event F8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Troop Area E – Event F9 and Event F10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Troop Area H – Event F11 and Event F12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80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-76200"/>
            <a:ext cx="7772400" cy="838199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Radio Distribution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3D5051-C3F5-D33D-FEAC-B1152F52E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0664"/>
            <a:ext cx="8991600" cy="41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64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9E465-E78A-5B4C-E37F-62BD0725F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79388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 to go for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EF600-79DE-1A9B-DA73-CE07DC67A2FE}"/>
              </a:ext>
            </a:extLst>
          </p:cNvPr>
          <p:cNvSpPr txBox="1"/>
          <p:nvPr/>
        </p:nvSpPr>
        <p:spPr>
          <a:xfrm>
            <a:off x="2057400" y="1524000"/>
            <a:ext cx="75321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OCIO - Innovation in Technology : VFD Radio Grant Project Information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https://cio.nebraska.gov/network-serv/publicsafety/VFD/index.html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Training Calendar and sign-up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https://vfdradiogrant.nebraska.gov/trainingregistration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/>
              </a:rPr>
              <a:t>SRS VFD Training Videos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Motorola - https://www.youtube.com/watch?v=XOs49gvKJk0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Kenwood - https://www.youtube.com/watch?v=SM-rpKU4B_8</a:t>
            </a:r>
            <a:endParaRPr lang="en-US" dirty="0">
              <a:solidFill>
                <a:prstClr val="white"/>
              </a:solidFill>
              <a:latin typeface="Calibri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  <a:latin typeface="Calibri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  <a:latin typeface="Calibri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  <a:latin typeface="Calibri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5B9-8BE3-4C4A-86A9-2557272B8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2"/>
            <a:ext cx="7772400" cy="83819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Communications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2F14-D9DB-4DD2-B5E5-7DD10BBD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5029201"/>
            <a:ext cx="2499577" cy="178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0865F-877E-452F-AC94-5875A00D142F}"/>
              </a:ext>
            </a:extLst>
          </p:cNvPr>
          <p:cNvSpPr txBox="1"/>
          <p:nvPr/>
        </p:nvSpPr>
        <p:spPr>
          <a:xfrm>
            <a:off x="2329912" y="1447800"/>
            <a:ext cx="7532176" cy="261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 will be disseminated through the Nebraska State Volunteer Firefighter Association (NSVA) and SRS System Users Group.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ctr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solidFill>
                <a:srgbClr val="FFFF00"/>
              </a:solidFill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ctr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 questions to:</a:t>
            </a:r>
            <a:endParaRPr lang="en-US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spcAft>
                <a:spcPts val="750"/>
              </a:spcAft>
            </a:pPr>
            <a:endParaRPr lang="en-US" b="1" dirty="0">
              <a:solidFill>
                <a:prstClr val="white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marL="914400">
              <a:spcAft>
                <a:spcPts val="750"/>
              </a:spcAft>
            </a:pPr>
            <a:r>
              <a:rPr lang="en-US" b="1" dirty="0">
                <a:solidFill>
                  <a:prstClr val="white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Kelsey C. Hetrick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 - </a:t>
            </a:r>
            <a:r>
              <a:rPr lang="en-US" b="1" dirty="0">
                <a:solidFill>
                  <a:prstClr val="white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Systems Coordinator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>
              <a:spcAft>
                <a:spcPts val="750"/>
              </a:spcAft>
            </a:pP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Office: 402-471-0209 or </a:t>
            </a:r>
            <a:r>
              <a:rPr lang="en-US" b="1" u="sng" dirty="0">
                <a:solidFill>
                  <a:prstClr val="white"/>
                </a:solidFill>
                <a:latin typeface="Roboto" panose="02000000000000000000" pitchFamily="2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kelsey.c.hetrick@nebraska.gov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20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24BF9914-FEA1-4F44-837F-51EC1E25D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29200"/>
            <a:ext cx="2497810" cy="1784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B4C27-46FF-4563-B3C3-20B35ADAA3BF}"/>
              </a:ext>
            </a:extLst>
          </p:cNvPr>
          <p:cNvSpPr txBox="1"/>
          <p:nvPr/>
        </p:nvSpPr>
        <p:spPr>
          <a:xfrm>
            <a:off x="1828800" y="1905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Questions????</a:t>
            </a:r>
          </a:p>
        </p:txBody>
      </p:sp>
    </p:spTree>
    <p:extLst>
      <p:ext uri="{BB962C8B-B14F-4D97-AF65-F5344CB8AC3E}">
        <p14:creationId xmlns:p14="http://schemas.microsoft.com/office/powerpoint/2010/main" val="709479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F9A0E-3047-DD0F-EBBA-D2D1FB9F1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F8D875-1696-254E-C547-9E681737F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Legislation</a:t>
            </a:r>
          </a:p>
        </p:txBody>
      </p:sp>
    </p:spTree>
    <p:extLst>
      <p:ext uri="{BB962C8B-B14F-4D97-AF65-F5344CB8AC3E}">
        <p14:creationId xmlns:p14="http://schemas.microsoft.com/office/powerpoint/2010/main" val="110636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374" y="3178284"/>
            <a:ext cx="11187252" cy="1619680"/>
          </a:xfrm>
        </p:spPr>
        <p:txBody>
          <a:bodyPr/>
          <a:lstStyle/>
          <a:p>
            <a:r>
              <a:rPr lang="en-US" sz="4800" dirty="0"/>
              <a:t>Old Business: 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PSC Updates</a:t>
            </a:r>
          </a:p>
        </p:txBody>
      </p:sp>
    </p:spTree>
    <p:extLst>
      <p:ext uri="{BB962C8B-B14F-4D97-AF65-F5344CB8AC3E}">
        <p14:creationId xmlns:p14="http://schemas.microsoft.com/office/powerpoint/2010/main" val="3151316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53BA57-04AB-28EA-22FB-6ACBFCB7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A8BA7D-89F3-98AB-60E3-C6CC73CB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2024 Legislation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61D488-69B5-61DC-B1EF-EE585C264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2288833"/>
            <a:ext cx="5261811" cy="37630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646 – Proposed Surcharge Increase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929 - Develop 911 and 988 Standards 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1255 – OSP Connections to NG 911 System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1256 – 911 Investigations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1257 - Placeholder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1339 – School Safety and Mapping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1378 – Transfer of Funds</a:t>
            </a:r>
          </a:p>
          <a:p>
            <a:r>
              <a:rPr lang="en-US" sz="1900" dirty="0">
                <a:solidFill>
                  <a:schemeClr val="bg1"/>
                </a:solidFill>
                <a:latin typeface="+mn-lt"/>
                <a:cs typeface="+mn-cs"/>
              </a:rPr>
              <a:t>LB 1417 – Eliminate the Enhanced 911 Wireless Advisory Board</a:t>
            </a:r>
          </a:p>
          <a:p>
            <a:endParaRPr lang="en-US" sz="17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26" name="Picture 2" descr="Provided by Wikipedia">
            <a:extLst>
              <a:ext uri="{FF2B5EF4-FFF2-40B4-BE49-F238E27FC236}">
                <a16:creationId xmlns:a16="http://schemas.microsoft.com/office/drawing/2014/main" id="{436A72DE-C760-B145-4F70-C12CE834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727" y="11568"/>
            <a:ext cx="4562263" cy="68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1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Member Comments</a:t>
            </a:r>
          </a:p>
        </p:txBody>
      </p:sp>
    </p:spTree>
    <p:extLst>
      <p:ext uri="{BB962C8B-B14F-4D97-AF65-F5344CB8AC3E}">
        <p14:creationId xmlns:p14="http://schemas.microsoft.com/office/powerpoint/2010/main" val="2834226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Public Comments</a:t>
            </a:r>
          </a:p>
        </p:txBody>
      </p:sp>
    </p:spTree>
    <p:extLst>
      <p:ext uri="{BB962C8B-B14F-4D97-AF65-F5344CB8AC3E}">
        <p14:creationId xmlns:p14="http://schemas.microsoft.com/office/powerpoint/2010/main" val="769612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Scheduling of next SSAC meeting</a:t>
            </a:r>
          </a:p>
        </p:txBody>
      </p:sp>
    </p:spTree>
    <p:extLst>
      <p:ext uri="{BB962C8B-B14F-4D97-AF65-F5344CB8AC3E}">
        <p14:creationId xmlns:p14="http://schemas.microsoft.com/office/powerpoint/2010/main" val="4150038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72062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BD90B-10F9-A171-4060-4CF3C7FF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8" y="0"/>
            <a:ext cx="11414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72FCC4-F039-42DD-B485-A336F341C3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NG911 Project Deployment</a:t>
            </a:r>
          </a:p>
        </p:txBody>
      </p:sp>
      <p:pic>
        <p:nvPicPr>
          <p:cNvPr id="7" name="Picture Placeholder 6" descr="A picture containing blur&#10;&#10;Description automatically generated">
            <a:extLst>
              <a:ext uri="{FF2B5EF4-FFF2-40B4-BE49-F238E27FC236}">
                <a16:creationId xmlns:a16="http://schemas.microsoft.com/office/drawing/2014/main" id="{21AD0C8F-72A4-8B1B-13E2-03231B8A1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r="28808"/>
          <a:stretch>
            <a:fillRect/>
          </a:stretch>
        </p:blipFill>
        <p:spPr/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3F0E99-2083-4062-C772-317645DDF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179125"/>
              </p:ext>
            </p:extLst>
          </p:nvPr>
        </p:nvGraphicFramePr>
        <p:xfrm>
          <a:off x="291549" y="1474598"/>
          <a:ext cx="7303412" cy="2908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0831">
                  <a:extLst>
                    <a:ext uri="{9D8B030D-6E8A-4147-A177-3AD203B41FA5}">
                      <a16:colId xmlns:a16="http://schemas.microsoft.com/office/drawing/2014/main" val="3662828416"/>
                    </a:ext>
                  </a:extLst>
                </a:gridCol>
                <a:gridCol w="2614794">
                  <a:extLst>
                    <a:ext uri="{9D8B030D-6E8A-4147-A177-3AD203B41FA5}">
                      <a16:colId xmlns:a16="http://schemas.microsoft.com/office/drawing/2014/main" val="2173339707"/>
                    </a:ext>
                  </a:extLst>
                </a:gridCol>
                <a:gridCol w="2827787">
                  <a:extLst>
                    <a:ext uri="{9D8B030D-6E8A-4147-A177-3AD203B41FA5}">
                      <a16:colId xmlns:a16="http://schemas.microsoft.com/office/drawing/2014/main" val="154639914"/>
                    </a:ext>
                  </a:extLst>
                </a:gridCol>
              </a:tblGrid>
              <a:tr h="52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Task Name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Scheduled Start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Projected Finish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56320489"/>
                  </a:ext>
                </a:extLst>
              </a:tr>
              <a:tr h="1192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East Central Region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April 2024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May 2024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63530410"/>
                  </a:ext>
                </a:extLst>
              </a:tr>
              <a:tr h="1192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Southeast Region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Done except for Lincoln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Mid-March 2024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8000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14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the state of nebraska&#10;&#10;Description automatically generated">
            <a:extLst>
              <a:ext uri="{FF2B5EF4-FFF2-40B4-BE49-F238E27FC236}">
                <a16:creationId xmlns:a16="http://schemas.microsoft.com/office/drawing/2014/main" id="{668F9B2E-857B-12AA-8C2B-8E95FA0B2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33" y="-856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2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8AD4B-A80E-3F73-10E0-4EF10CD5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68" y="0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5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7C009-4642-9C14-F24B-15447B76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Working Group Updates</a:t>
            </a:r>
          </a:p>
        </p:txBody>
      </p:sp>
    </p:spTree>
    <p:extLst>
      <p:ext uri="{BB962C8B-B14F-4D97-AF65-F5344CB8AC3E}">
        <p14:creationId xmlns:p14="http://schemas.microsoft.com/office/powerpoint/2010/main" val="217381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E952-7EA9-8F8B-000D-23CB163A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61" y="365125"/>
            <a:ext cx="11379557" cy="1050719"/>
          </a:xfrm>
        </p:spPr>
        <p:txBody>
          <a:bodyPr>
            <a:normAutofit fontScale="90000"/>
          </a:bodyPr>
          <a:lstStyle/>
          <a:p>
            <a:r>
              <a:rPr lang="en-US" dirty="0"/>
              <a:t>Technology Working Group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E657B-77AE-A08D-044D-E22A08CA2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1" y="993064"/>
            <a:ext cx="6403318" cy="787905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i="1" dirty="0"/>
              <a:t>Vision: No call goes unanswered</a:t>
            </a:r>
          </a:p>
        </p:txBody>
      </p:sp>
      <p:pic>
        <p:nvPicPr>
          <p:cNvPr id="4" name="Picture Placeholder 1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4CD5E33C-E6C8-F017-E075-2A70FBA40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0133" y="0"/>
            <a:ext cx="4351867" cy="6858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D08C01-C5B8-C19C-1E04-3A7D2128A7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4787967"/>
              </p:ext>
            </p:extLst>
          </p:nvPr>
        </p:nvGraphicFramePr>
        <p:xfrm>
          <a:off x="480561" y="2196093"/>
          <a:ext cx="7122339" cy="392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0D62521-E92F-51B1-2AD4-E660B1851B83}"/>
              </a:ext>
            </a:extLst>
          </p:cNvPr>
          <p:cNvSpPr txBox="1"/>
          <p:nvPr/>
        </p:nvSpPr>
        <p:spPr>
          <a:xfrm>
            <a:off x="480561" y="1349234"/>
            <a:ext cx="665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Backup networking capabilities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7E5615-47EB-22D5-C19F-BC915AC8B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842015"/>
              </p:ext>
            </p:extLst>
          </p:nvPr>
        </p:nvGraphicFramePr>
        <p:xfrm>
          <a:off x="528687" y="2043783"/>
          <a:ext cx="7027144" cy="138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325523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CP Color Final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A6192E"/>
      </a:accent1>
      <a:accent2>
        <a:srgbClr val="3EB1C8"/>
      </a:accent2>
      <a:accent3>
        <a:srgbClr val="194F90"/>
      </a:accent3>
      <a:accent4>
        <a:srgbClr val="165C7D"/>
      </a:accent4>
      <a:accent5>
        <a:srgbClr val="F1B334"/>
      </a:accent5>
      <a:accent6>
        <a:srgbClr val="BBBCBC"/>
      </a:accent6>
      <a:hlink>
        <a:srgbClr val="115492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9404</TotalTime>
  <Words>1537</Words>
  <Application>Microsoft Office PowerPoint</Application>
  <PresentationFormat>Widescreen</PresentationFormat>
  <Paragraphs>216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HelveticaNeueLT Std Cn</vt:lpstr>
      <vt:lpstr>Roboto</vt:lpstr>
      <vt:lpstr>Symbol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Old Business:   PSC Updates</vt:lpstr>
      <vt:lpstr>PowerPoint Presentation</vt:lpstr>
      <vt:lpstr>PowerPoint Presentation</vt:lpstr>
      <vt:lpstr>PowerPoint Presentation</vt:lpstr>
      <vt:lpstr>PowerPoint Presentation</vt:lpstr>
      <vt:lpstr>Working Group Updates</vt:lpstr>
      <vt:lpstr>Technology Working Group </vt:lpstr>
      <vt:lpstr>Operations Working Group </vt:lpstr>
      <vt:lpstr>PowerPoint Presentation</vt:lpstr>
      <vt:lpstr>Why Certify our Telecommunicators? </vt:lpstr>
      <vt:lpstr>PowerPoint Presentation</vt:lpstr>
      <vt:lpstr>Why Certify our Telecommunicators? </vt:lpstr>
      <vt:lpstr>Administrative Requirements to a Certification Program</vt:lpstr>
      <vt:lpstr>New Business</vt:lpstr>
      <vt:lpstr>VFD Radio Grant FY24</vt:lpstr>
      <vt:lpstr>Project Benefits</vt:lpstr>
      <vt:lpstr>Project Constraints</vt:lpstr>
      <vt:lpstr>Equipment – 2 radios per VFD</vt:lpstr>
      <vt:lpstr>Equipment</vt:lpstr>
      <vt:lpstr>Grant Funding Usage</vt:lpstr>
      <vt:lpstr>Timeline</vt:lpstr>
      <vt:lpstr>Fire Mutual Aid</vt:lpstr>
      <vt:lpstr>Radio Distribution</vt:lpstr>
      <vt:lpstr>Where to go for Information</vt:lpstr>
      <vt:lpstr>Communications</vt:lpstr>
      <vt:lpstr>PowerPoint Presentation</vt:lpstr>
      <vt:lpstr>Legislation</vt:lpstr>
      <vt:lpstr>2024 Legislation</vt:lpstr>
      <vt:lpstr>Member Comments</vt:lpstr>
      <vt:lpstr>Public Comments</vt:lpstr>
      <vt:lpstr>Scheduling of next SSAC meeting</vt:lpstr>
      <vt:lpstr>Adjourn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Working Group Update</dc:title>
  <dc:creator>Heidi Hieserich</dc:creator>
  <cp:lastModifiedBy>Collins, Deb</cp:lastModifiedBy>
  <cp:revision>35</cp:revision>
  <dcterms:created xsi:type="dcterms:W3CDTF">2022-09-30T17:11:05Z</dcterms:created>
  <dcterms:modified xsi:type="dcterms:W3CDTF">2024-03-04T16:58:32Z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2023-08-07T22:52:29Z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598da55f-a778-4602-93c1-2a392cf3800d</vt:lpwstr>
  </property>
  <property fmtid="{D5CDD505-2E9C-101B-9397-08002B2CF9AE}" pid="7" name="MSIP_Label_defa4170-0d19-0005-0004-bc88714345d2_ActionId">
    <vt:lpwstr>0a7c8ffb-da9b-4ffe-9630-1c0f1034efcc</vt:lpwstr>
  </property>
  <property fmtid="{D5CDD505-2E9C-101B-9397-08002B2CF9AE}" pid="8" name="MSIP_Label_defa4170-0d19-0005-0004-bc88714345d2_ContentBits">
    <vt:lpwstr>0</vt:lpwstr>
  </property>
</Properties>
</file>