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58"/>
  </p:notesMasterIdLst>
  <p:sldIdLst>
    <p:sldId id="350" r:id="rId5"/>
    <p:sldId id="335" r:id="rId6"/>
    <p:sldId id="449" r:id="rId7"/>
    <p:sldId id="435" r:id="rId8"/>
    <p:sldId id="450" r:id="rId9"/>
    <p:sldId id="456" r:id="rId10"/>
    <p:sldId id="451" r:id="rId11"/>
    <p:sldId id="452" r:id="rId12"/>
    <p:sldId id="453" r:id="rId13"/>
    <p:sldId id="454" r:id="rId14"/>
    <p:sldId id="455" r:id="rId15"/>
    <p:sldId id="415" r:id="rId16"/>
    <p:sldId id="457" r:id="rId17"/>
    <p:sldId id="345" r:id="rId18"/>
    <p:sldId id="436" r:id="rId19"/>
    <p:sldId id="416" r:id="rId20"/>
    <p:sldId id="417" r:id="rId21"/>
    <p:sldId id="418" r:id="rId22"/>
    <p:sldId id="438" r:id="rId23"/>
    <p:sldId id="439" r:id="rId24"/>
    <p:sldId id="440" r:id="rId25"/>
    <p:sldId id="441" r:id="rId26"/>
    <p:sldId id="442" r:id="rId27"/>
    <p:sldId id="443" r:id="rId28"/>
    <p:sldId id="444" r:id="rId29"/>
    <p:sldId id="403" r:id="rId30"/>
    <p:sldId id="384" r:id="rId31"/>
    <p:sldId id="420" r:id="rId32"/>
    <p:sldId id="437" r:id="rId33"/>
    <p:sldId id="397" r:id="rId34"/>
    <p:sldId id="461" r:id="rId35"/>
    <p:sldId id="462" r:id="rId36"/>
    <p:sldId id="463" r:id="rId37"/>
    <p:sldId id="464" r:id="rId38"/>
    <p:sldId id="421" r:id="rId39"/>
    <p:sldId id="426" r:id="rId40"/>
    <p:sldId id="425" r:id="rId41"/>
    <p:sldId id="429" r:id="rId42"/>
    <p:sldId id="428" r:id="rId43"/>
    <p:sldId id="404" r:id="rId44"/>
    <p:sldId id="458" r:id="rId45"/>
    <p:sldId id="459" r:id="rId46"/>
    <p:sldId id="460" r:id="rId47"/>
    <p:sldId id="432" r:id="rId48"/>
    <p:sldId id="433" r:id="rId49"/>
    <p:sldId id="414" r:id="rId50"/>
    <p:sldId id="446" r:id="rId51"/>
    <p:sldId id="447" r:id="rId52"/>
    <p:sldId id="448" r:id="rId53"/>
    <p:sldId id="465" r:id="rId54"/>
    <p:sldId id="466" r:id="rId55"/>
    <p:sldId id="392" r:id="rId56"/>
    <p:sldId id="382" r:id="rId57"/>
  </p:sldIdLst>
  <p:sldSz cx="12192000" cy="6858000"/>
  <p:notesSz cx="7010400" cy="9296400"/>
  <p:embeddedFontLst>
    <p:embeddedFont>
      <p:font typeface="Calibri" panose="020F0502020204030204" pitchFamily="34" charset="0"/>
      <p:regular r:id="rId59"/>
      <p:bold r:id="rId60"/>
      <p:italic r:id="rId61"/>
      <p:boldItalic r:id="rId62"/>
    </p:embeddedFont>
    <p:embeddedFont>
      <p:font typeface="Calibri Light" panose="020F0302020204030204" pitchFamily="34" charset="0"/>
      <p:regular r:id="rId63"/>
      <p:italic r:id="rId64"/>
    </p:embeddedFont>
    <p:embeddedFont>
      <p:font typeface="Montserrat" panose="00000500000000000000" pitchFamily="2" charset="0"/>
      <p:regular r:id="rId65"/>
      <p:bold r:id="rId66"/>
      <p:italic r:id="rId67"/>
      <p:boldItalic r:id="rId68"/>
    </p:embeddedFont>
    <p:embeddedFont>
      <p:font typeface="Montserrat SemiBold" panose="00000700000000000000" pitchFamily="2" charset="0"/>
      <p:bold r:id="rId69"/>
      <p:boldItalic r:id="rId70"/>
    </p:embeddedFont>
    <p:embeddedFont>
      <p:font typeface="Montserrat Thin" panose="00000300000000000000" pitchFamily="2" charset="0"/>
      <p:regular r:id="rId71"/>
      <p:italic r:id="rId72"/>
    </p:embeddedFont>
    <p:embeddedFont>
      <p:font typeface="Montserrat Ultra Light" panose="020B0604020202020204" charset="0"/>
      <p:regular r:id="rId73"/>
    </p:embeddedFont>
    <p:embeddedFont>
      <p:font typeface="Roboto" panose="02000000000000000000" pitchFamily="2" charset="0"/>
      <p:regular r:id="rId74"/>
      <p:bold r:id="rId75"/>
      <p:italic r:id="rId76"/>
      <p:boldItalic r:id="rId77"/>
    </p:embeddedFont>
    <p:embeddedFont>
      <p:font typeface="Roboto Black" panose="02000000000000000000" pitchFamily="2" charset="0"/>
      <p:bold r:id="rId78"/>
      <p:boldItalic r:id="rId79"/>
    </p:embeddedFont>
    <p:embeddedFont>
      <p:font typeface="Roboto Light" panose="02000000000000000000" pitchFamily="2" charset="0"/>
      <p:regular r:id="rId80"/>
      <p:italic r:id="rId81"/>
    </p:embeddedFont>
    <p:embeddedFont>
      <p:font typeface="Roboto Slab" pitchFamily="2" charset="0"/>
      <p:regular r:id="rId82"/>
      <p:bold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in" id="{AF3280AB-9C0F-4617-91E6-46F5DB16F111}">
          <p14:sldIdLst>
            <p14:sldId id="350"/>
            <p14:sldId id="335"/>
            <p14:sldId id="449"/>
            <p14:sldId id="435"/>
            <p14:sldId id="450"/>
            <p14:sldId id="456"/>
            <p14:sldId id="451"/>
            <p14:sldId id="452"/>
            <p14:sldId id="453"/>
            <p14:sldId id="454"/>
            <p14:sldId id="455"/>
            <p14:sldId id="415"/>
            <p14:sldId id="457"/>
            <p14:sldId id="345"/>
            <p14:sldId id="436"/>
            <p14:sldId id="416"/>
            <p14:sldId id="417"/>
            <p14:sldId id="418"/>
            <p14:sldId id="438"/>
            <p14:sldId id="439"/>
            <p14:sldId id="440"/>
            <p14:sldId id="441"/>
            <p14:sldId id="442"/>
            <p14:sldId id="443"/>
            <p14:sldId id="444"/>
            <p14:sldId id="403"/>
            <p14:sldId id="384"/>
            <p14:sldId id="420"/>
            <p14:sldId id="437"/>
            <p14:sldId id="397"/>
            <p14:sldId id="461"/>
            <p14:sldId id="462"/>
            <p14:sldId id="463"/>
            <p14:sldId id="464"/>
            <p14:sldId id="421"/>
            <p14:sldId id="426"/>
            <p14:sldId id="425"/>
            <p14:sldId id="429"/>
            <p14:sldId id="428"/>
            <p14:sldId id="404"/>
            <p14:sldId id="458"/>
            <p14:sldId id="459"/>
            <p14:sldId id="460"/>
            <p14:sldId id="432"/>
            <p14:sldId id="433"/>
            <p14:sldId id="414"/>
            <p14:sldId id="446"/>
            <p14:sldId id="447"/>
            <p14:sldId id="448"/>
            <p14:sldId id="465"/>
            <p14:sldId id="466"/>
            <p14:sldId id="392"/>
            <p14:sldId id="3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F53"/>
    <a:srgbClr val="B9C8D3"/>
    <a:srgbClr val="EBCCCC"/>
    <a:srgbClr val="006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5076" autoAdjust="0"/>
  </p:normalViewPr>
  <p:slideViewPr>
    <p:cSldViewPr snapToGrid="0" showGuides="1">
      <p:cViewPr varScale="1">
        <p:scale>
          <a:sx n="97" d="100"/>
          <a:sy n="97" d="100"/>
        </p:scale>
        <p:origin x="1068" y="78"/>
      </p:cViewPr>
      <p:guideLst>
        <p:guide orient="horz" pos="2160"/>
        <p:guide pos="3840"/>
      </p:guideLst>
    </p:cSldViewPr>
  </p:slideViewPr>
  <p:outlineViewPr>
    <p:cViewPr>
      <p:scale>
        <a:sx n="33" d="100"/>
        <a:sy n="33" d="100"/>
      </p:scale>
      <p:origin x="0" y="-6840"/>
    </p:cViewPr>
  </p:outlineViewPr>
  <p:notesTextViewPr>
    <p:cViewPr>
      <p:scale>
        <a:sx n="3" d="2"/>
        <a:sy n="3" d="2"/>
      </p:scale>
      <p:origin x="0" y="0"/>
    </p:cViewPr>
  </p:notesTextViewPr>
  <p:sorterViewPr>
    <p:cViewPr>
      <p:scale>
        <a:sx n="60" d="100"/>
        <a:sy n="60" d="100"/>
      </p:scale>
      <p:origin x="0" y="-4052"/>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font" Target="fonts/font21.fntdata"/><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7F21EDE-FCA4-4827-B1F9-2A54A57872A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A198A2-DD54-46C1-A46E-15806AC4E220}">
      <dgm:prSet custT="1"/>
      <dgm:spPr/>
      <dgm:t>
        <a:bodyPr/>
        <a:lstStyle/>
        <a:p>
          <a:r>
            <a:rPr lang="en-US" sz="2800" b="1" dirty="0"/>
            <a:t>Federal Awarding Agency </a:t>
          </a:r>
          <a:r>
            <a:rPr lang="en-US" sz="2800" dirty="0"/>
            <a:t>is the Department of Treasury </a:t>
          </a:r>
        </a:p>
      </dgm:t>
    </dgm:pt>
    <dgm:pt modelId="{75281DF1-0D91-47B5-B0E3-D11D25D41857}" type="parTrans" cxnId="{4B670362-23F1-4EFC-BCD6-9EB547285DF4}">
      <dgm:prSet/>
      <dgm:spPr/>
      <dgm:t>
        <a:bodyPr/>
        <a:lstStyle/>
        <a:p>
          <a:endParaRPr lang="en-US"/>
        </a:p>
      </dgm:t>
    </dgm:pt>
    <dgm:pt modelId="{4D218E9D-1183-4FAF-9C6A-968A0C823214}" type="sibTrans" cxnId="{4B670362-23F1-4EFC-BCD6-9EB547285DF4}">
      <dgm:prSet/>
      <dgm:spPr/>
      <dgm:t>
        <a:bodyPr/>
        <a:lstStyle/>
        <a:p>
          <a:endParaRPr lang="en-US"/>
        </a:p>
      </dgm:t>
    </dgm:pt>
    <dgm:pt modelId="{EC01CF0D-0929-417D-A0E4-4230FCD86F6D}">
      <dgm:prSet custT="1"/>
      <dgm:spPr/>
      <dgm:t>
        <a:bodyPr/>
        <a:lstStyle/>
        <a:p>
          <a:r>
            <a:rPr lang="en-US" sz="2800" b="1" dirty="0"/>
            <a:t>Recipient</a:t>
          </a:r>
          <a:r>
            <a:rPr lang="en-US" sz="2800" dirty="0"/>
            <a:t> is the Nebraska Public Service Commission (the Commission)</a:t>
          </a:r>
        </a:p>
      </dgm:t>
    </dgm:pt>
    <dgm:pt modelId="{B942A965-23FD-4F3F-A3EC-5D7CED5E4A8D}" type="parTrans" cxnId="{64724C12-1188-41FD-887F-9B9613EE3034}">
      <dgm:prSet/>
      <dgm:spPr/>
      <dgm:t>
        <a:bodyPr/>
        <a:lstStyle/>
        <a:p>
          <a:endParaRPr lang="en-US"/>
        </a:p>
      </dgm:t>
    </dgm:pt>
    <dgm:pt modelId="{BDEA740B-ED98-487C-9463-665A7FD5401E}" type="sibTrans" cxnId="{64724C12-1188-41FD-887F-9B9613EE3034}">
      <dgm:prSet/>
      <dgm:spPr/>
      <dgm:t>
        <a:bodyPr/>
        <a:lstStyle/>
        <a:p>
          <a:endParaRPr lang="en-US"/>
        </a:p>
      </dgm:t>
    </dgm:pt>
    <dgm:pt modelId="{88D277C1-F1E4-406F-981C-6461FABAA3B7}">
      <dgm:prSet custT="1"/>
      <dgm:spPr/>
      <dgm:t>
        <a:bodyPr/>
        <a:lstStyle/>
        <a:p>
          <a:r>
            <a:rPr lang="en-US" sz="2400" b="1" dirty="0"/>
            <a:t>Subrecipient </a:t>
          </a:r>
          <a:r>
            <a:rPr lang="en-US" sz="2400" dirty="0"/>
            <a:t>are the entities awarded CPF funds via Commission order.  Subrecipients are also referred to in the Code of Federal Regulations as non-federal entities</a:t>
          </a:r>
        </a:p>
      </dgm:t>
    </dgm:pt>
    <dgm:pt modelId="{CDCE6E51-FCED-4BBF-BCF2-F87E8337E858}" type="parTrans" cxnId="{63ABC878-37CC-4FC7-83FA-0CDE24A1406F}">
      <dgm:prSet/>
      <dgm:spPr/>
      <dgm:t>
        <a:bodyPr/>
        <a:lstStyle/>
        <a:p>
          <a:endParaRPr lang="en-US"/>
        </a:p>
      </dgm:t>
    </dgm:pt>
    <dgm:pt modelId="{772B10A0-B187-4512-AB16-B4775BC09C1A}" type="sibTrans" cxnId="{63ABC878-37CC-4FC7-83FA-0CDE24A1406F}">
      <dgm:prSet/>
      <dgm:spPr/>
      <dgm:t>
        <a:bodyPr/>
        <a:lstStyle/>
        <a:p>
          <a:endParaRPr lang="en-US"/>
        </a:p>
      </dgm:t>
    </dgm:pt>
    <dgm:pt modelId="{4231FB0F-71A4-4B2D-B61D-ED968AC6DBC7}" type="pres">
      <dgm:prSet presAssocID="{27F21EDE-FCA4-4827-B1F9-2A54A57872A6}" presName="root" presStyleCnt="0">
        <dgm:presLayoutVars>
          <dgm:dir/>
          <dgm:resizeHandles val="exact"/>
        </dgm:presLayoutVars>
      </dgm:prSet>
      <dgm:spPr/>
    </dgm:pt>
    <dgm:pt modelId="{C49083EA-EFD7-4CCB-9089-8912112D3E13}" type="pres">
      <dgm:prSet presAssocID="{44A198A2-DD54-46C1-A46E-15806AC4E220}" presName="compNode" presStyleCnt="0"/>
      <dgm:spPr/>
    </dgm:pt>
    <dgm:pt modelId="{27DCCB6C-08A4-45CD-9550-BFBAAA63CFB0}" type="pres">
      <dgm:prSet presAssocID="{44A198A2-DD54-46C1-A46E-15806AC4E220}" presName="bgRect" presStyleLbl="bgShp" presStyleIdx="0" presStyleCnt="3"/>
      <dgm:spPr/>
    </dgm:pt>
    <dgm:pt modelId="{2C5B4426-D0E8-40A5-BDC7-8C2757696A1A}" type="pres">
      <dgm:prSet presAssocID="{44A198A2-DD54-46C1-A46E-15806AC4E2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7196C409-ABDE-4D60-9DCA-6CC39BAE17AA}" type="pres">
      <dgm:prSet presAssocID="{44A198A2-DD54-46C1-A46E-15806AC4E220}" presName="spaceRect" presStyleCnt="0"/>
      <dgm:spPr/>
    </dgm:pt>
    <dgm:pt modelId="{44683099-D533-43DB-A9E3-B2926EC68F63}" type="pres">
      <dgm:prSet presAssocID="{44A198A2-DD54-46C1-A46E-15806AC4E220}" presName="parTx" presStyleLbl="revTx" presStyleIdx="0" presStyleCnt="3">
        <dgm:presLayoutVars>
          <dgm:chMax val="0"/>
          <dgm:chPref val="0"/>
        </dgm:presLayoutVars>
      </dgm:prSet>
      <dgm:spPr/>
    </dgm:pt>
    <dgm:pt modelId="{D7FB0934-20D7-458D-A890-B383A2E466DA}" type="pres">
      <dgm:prSet presAssocID="{4D218E9D-1183-4FAF-9C6A-968A0C823214}" presName="sibTrans" presStyleCnt="0"/>
      <dgm:spPr/>
    </dgm:pt>
    <dgm:pt modelId="{FD764743-BE55-4D46-AD29-61B3764F7BFB}" type="pres">
      <dgm:prSet presAssocID="{EC01CF0D-0929-417D-A0E4-4230FCD86F6D}" presName="compNode" presStyleCnt="0"/>
      <dgm:spPr/>
    </dgm:pt>
    <dgm:pt modelId="{6F595A31-E4E3-492B-9316-3757AAEE2505}" type="pres">
      <dgm:prSet presAssocID="{EC01CF0D-0929-417D-A0E4-4230FCD86F6D}" presName="bgRect" presStyleLbl="bgShp" presStyleIdx="1" presStyleCnt="3"/>
      <dgm:spPr/>
    </dgm:pt>
    <dgm:pt modelId="{2B463180-4940-4563-9B65-0E673D340DBE}" type="pres">
      <dgm:prSet presAssocID="{EC01CF0D-0929-417D-A0E4-4230FCD86F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7E27792C-F5ED-4ECD-B776-A3A388A48474}" type="pres">
      <dgm:prSet presAssocID="{EC01CF0D-0929-417D-A0E4-4230FCD86F6D}" presName="spaceRect" presStyleCnt="0"/>
      <dgm:spPr/>
    </dgm:pt>
    <dgm:pt modelId="{1A619847-75B3-442F-A14D-7B9EACD9ED57}" type="pres">
      <dgm:prSet presAssocID="{EC01CF0D-0929-417D-A0E4-4230FCD86F6D}" presName="parTx" presStyleLbl="revTx" presStyleIdx="1" presStyleCnt="3">
        <dgm:presLayoutVars>
          <dgm:chMax val="0"/>
          <dgm:chPref val="0"/>
        </dgm:presLayoutVars>
      </dgm:prSet>
      <dgm:spPr/>
    </dgm:pt>
    <dgm:pt modelId="{5E5E049E-0592-4B82-A78B-D8CB48F797FE}" type="pres">
      <dgm:prSet presAssocID="{BDEA740B-ED98-487C-9463-665A7FD5401E}" presName="sibTrans" presStyleCnt="0"/>
      <dgm:spPr/>
    </dgm:pt>
    <dgm:pt modelId="{91D5D85E-3C1E-4CB7-A045-299531F34A59}" type="pres">
      <dgm:prSet presAssocID="{88D277C1-F1E4-406F-981C-6461FABAA3B7}" presName="compNode" presStyleCnt="0"/>
      <dgm:spPr/>
    </dgm:pt>
    <dgm:pt modelId="{3ECD8AD5-EC8C-4165-8E06-5F3A057A21E6}" type="pres">
      <dgm:prSet presAssocID="{88D277C1-F1E4-406F-981C-6461FABAA3B7}" presName="bgRect" presStyleLbl="bgShp" presStyleIdx="2" presStyleCnt="3"/>
      <dgm:spPr/>
    </dgm:pt>
    <dgm:pt modelId="{7E35DF3B-48DD-4212-B516-1F160EC6CD54}" type="pres">
      <dgm:prSet presAssocID="{88D277C1-F1E4-406F-981C-6461FABAA3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25CC3E53-B9C3-463C-B3C2-56DCC06AD6F7}" type="pres">
      <dgm:prSet presAssocID="{88D277C1-F1E4-406F-981C-6461FABAA3B7}" presName="spaceRect" presStyleCnt="0"/>
      <dgm:spPr/>
    </dgm:pt>
    <dgm:pt modelId="{CA26F858-6EBF-458E-AB91-9A49923C506A}" type="pres">
      <dgm:prSet presAssocID="{88D277C1-F1E4-406F-981C-6461FABAA3B7}" presName="parTx" presStyleLbl="revTx" presStyleIdx="2" presStyleCnt="3">
        <dgm:presLayoutVars>
          <dgm:chMax val="0"/>
          <dgm:chPref val="0"/>
        </dgm:presLayoutVars>
      </dgm:prSet>
      <dgm:spPr/>
    </dgm:pt>
  </dgm:ptLst>
  <dgm:cxnLst>
    <dgm:cxn modelId="{64724C12-1188-41FD-887F-9B9613EE3034}" srcId="{27F21EDE-FCA4-4827-B1F9-2A54A57872A6}" destId="{EC01CF0D-0929-417D-A0E4-4230FCD86F6D}" srcOrd="1" destOrd="0" parTransId="{B942A965-23FD-4F3F-A3EC-5D7CED5E4A8D}" sibTransId="{BDEA740B-ED98-487C-9463-665A7FD5401E}"/>
    <dgm:cxn modelId="{4B670362-23F1-4EFC-BCD6-9EB547285DF4}" srcId="{27F21EDE-FCA4-4827-B1F9-2A54A57872A6}" destId="{44A198A2-DD54-46C1-A46E-15806AC4E220}" srcOrd="0" destOrd="0" parTransId="{75281DF1-0D91-47B5-B0E3-D11D25D41857}" sibTransId="{4D218E9D-1183-4FAF-9C6A-968A0C823214}"/>
    <dgm:cxn modelId="{D142DB53-0182-4E5F-A471-26480F5CD617}" type="presOf" srcId="{88D277C1-F1E4-406F-981C-6461FABAA3B7}" destId="{CA26F858-6EBF-458E-AB91-9A49923C506A}" srcOrd="0" destOrd="0" presId="urn:microsoft.com/office/officeart/2018/2/layout/IconVerticalSolidList"/>
    <dgm:cxn modelId="{63ABC878-37CC-4FC7-83FA-0CDE24A1406F}" srcId="{27F21EDE-FCA4-4827-B1F9-2A54A57872A6}" destId="{88D277C1-F1E4-406F-981C-6461FABAA3B7}" srcOrd="2" destOrd="0" parTransId="{CDCE6E51-FCED-4BBF-BCF2-F87E8337E858}" sibTransId="{772B10A0-B187-4512-AB16-B4775BC09C1A}"/>
    <dgm:cxn modelId="{18D6A1DC-A8E6-468F-B39B-047F4036263B}" type="presOf" srcId="{EC01CF0D-0929-417D-A0E4-4230FCD86F6D}" destId="{1A619847-75B3-442F-A14D-7B9EACD9ED57}" srcOrd="0" destOrd="0" presId="urn:microsoft.com/office/officeart/2018/2/layout/IconVerticalSolidList"/>
    <dgm:cxn modelId="{174759EB-FAFD-4753-B116-58329096FA53}" type="presOf" srcId="{27F21EDE-FCA4-4827-B1F9-2A54A57872A6}" destId="{4231FB0F-71A4-4B2D-B61D-ED968AC6DBC7}" srcOrd="0" destOrd="0" presId="urn:microsoft.com/office/officeart/2018/2/layout/IconVerticalSolidList"/>
    <dgm:cxn modelId="{CD3694F7-EEDF-4D3B-ABC2-7B485490654E}" type="presOf" srcId="{44A198A2-DD54-46C1-A46E-15806AC4E220}" destId="{44683099-D533-43DB-A9E3-B2926EC68F63}" srcOrd="0" destOrd="0" presId="urn:microsoft.com/office/officeart/2018/2/layout/IconVerticalSolidList"/>
    <dgm:cxn modelId="{38636DE0-5C0E-45A6-B455-7782397E541E}" type="presParOf" srcId="{4231FB0F-71A4-4B2D-B61D-ED968AC6DBC7}" destId="{C49083EA-EFD7-4CCB-9089-8912112D3E13}" srcOrd="0" destOrd="0" presId="urn:microsoft.com/office/officeart/2018/2/layout/IconVerticalSolidList"/>
    <dgm:cxn modelId="{CF7AFA31-1B92-4C7D-BF69-4203844CA29F}" type="presParOf" srcId="{C49083EA-EFD7-4CCB-9089-8912112D3E13}" destId="{27DCCB6C-08A4-45CD-9550-BFBAAA63CFB0}" srcOrd="0" destOrd="0" presId="urn:microsoft.com/office/officeart/2018/2/layout/IconVerticalSolidList"/>
    <dgm:cxn modelId="{B374CEC9-40F9-43DA-9583-13DB8A52CCDD}" type="presParOf" srcId="{C49083EA-EFD7-4CCB-9089-8912112D3E13}" destId="{2C5B4426-D0E8-40A5-BDC7-8C2757696A1A}" srcOrd="1" destOrd="0" presId="urn:microsoft.com/office/officeart/2018/2/layout/IconVerticalSolidList"/>
    <dgm:cxn modelId="{28981617-6324-4D13-9B7A-7A3FF428B10A}" type="presParOf" srcId="{C49083EA-EFD7-4CCB-9089-8912112D3E13}" destId="{7196C409-ABDE-4D60-9DCA-6CC39BAE17AA}" srcOrd="2" destOrd="0" presId="urn:microsoft.com/office/officeart/2018/2/layout/IconVerticalSolidList"/>
    <dgm:cxn modelId="{CBDF7638-DA13-43A2-B498-D5589F54B96E}" type="presParOf" srcId="{C49083EA-EFD7-4CCB-9089-8912112D3E13}" destId="{44683099-D533-43DB-A9E3-B2926EC68F63}" srcOrd="3" destOrd="0" presId="urn:microsoft.com/office/officeart/2018/2/layout/IconVerticalSolidList"/>
    <dgm:cxn modelId="{9BFFC42D-EEE4-4757-B2BA-82A3F57A0ECA}" type="presParOf" srcId="{4231FB0F-71A4-4B2D-B61D-ED968AC6DBC7}" destId="{D7FB0934-20D7-458D-A890-B383A2E466DA}" srcOrd="1" destOrd="0" presId="urn:microsoft.com/office/officeart/2018/2/layout/IconVerticalSolidList"/>
    <dgm:cxn modelId="{1E36FF0F-59CA-4757-849F-9A2D8ECF991E}" type="presParOf" srcId="{4231FB0F-71A4-4B2D-B61D-ED968AC6DBC7}" destId="{FD764743-BE55-4D46-AD29-61B3764F7BFB}" srcOrd="2" destOrd="0" presId="urn:microsoft.com/office/officeart/2018/2/layout/IconVerticalSolidList"/>
    <dgm:cxn modelId="{510D1CD4-895A-457A-B0E4-BC75A9652D0F}" type="presParOf" srcId="{FD764743-BE55-4D46-AD29-61B3764F7BFB}" destId="{6F595A31-E4E3-492B-9316-3757AAEE2505}" srcOrd="0" destOrd="0" presId="urn:microsoft.com/office/officeart/2018/2/layout/IconVerticalSolidList"/>
    <dgm:cxn modelId="{EFC4144B-7002-4749-B6E8-0D9596611675}" type="presParOf" srcId="{FD764743-BE55-4D46-AD29-61B3764F7BFB}" destId="{2B463180-4940-4563-9B65-0E673D340DBE}" srcOrd="1" destOrd="0" presId="urn:microsoft.com/office/officeart/2018/2/layout/IconVerticalSolidList"/>
    <dgm:cxn modelId="{7182D4D2-71E0-441F-929F-0C5B352DCFC6}" type="presParOf" srcId="{FD764743-BE55-4D46-AD29-61B3764F7BFB}" destId="{7E27792C-F5ED-4ECD-B776-A3A388A48474}" srcOrd="2" destOrd="0" presId="urn:microsoft.com/office/officeart/2018/2/layout/IconVerticalSolidList"/>
    <dgm:cxn modelId="{541C1A7D-C1A6-4DA4-A737-065FACE1FCB9}" type="presParOf" srcId="{FD764743-BE55-4D46-AD29-61B3764F7BFB}" destId="{1A619847-75B3-442F-A14D-7B9EACD9ED57}" srcOrd="3" destOrd="0" presId="urn:microsoft.com/office/officeart/2018/2/layout/IconVerticalSolidList"/>
    <dgm:cxn modelId="{0DCBFB18-1038-454C-B4A2-4266A9502DB3}" type="presParOf" srcId="{4231FB0F-71A4-4B2D-B61D-ED968AC6DBC7}" destId="{5E5E049E-0592-4B82-A78B-D8CB48F797FE}" srcOrd="3" destOrd="0" presId="urn:microsoft.com/office/officeart/2018/2/layout/IconVerticalSolidList"/>
    <dgm:cxn modelId="{731AE8A4-0110-44BB-B2FF-BB7029A50430}" type="presParOf" srcId="{4231FB0F-71A4-4B2D-B61D-ED968AC6DBC7}" destId="{91D5D85E-3C1E-4CB7-A045-299531F34A59}" srcOrd="4" destOrd="0" presId="urn:microsoft.com/office/officeart/2018/2/layout/IconVerticalSolidList"/>
    <dgm:cxn modelId="{A8763AFA-E607-48E6-9A52-101824D993EE}" type="presParOf" srcId="{91D5D85E-3C1E-4CB7-A045-299531F34A59}" destId="{3ECD8AD5-EC8C-4165-8E06-5F3A057A21E6}" srcOrd="0" destOrd="0" presId="urn:microsoft.com/office/officeart/2018/2/layout/IconVerticalSolidList"/>
    <dgm:cxn modelId="{C847C7AA-480B-458A-A531-34690C56C3D4}" type="presParOf" srcId="{91D5D85E-3C1E-4CB7-A045-299531F34A59}" destId="{7E35DF3B-48DD-4212-B516-1F160EC6CD54}" srcOrd="1" destOrd="0" presId="urn:microsoft.com/office/officeart/2018/2/layout/IconVerticalSolidList"/>
    <dgm:cxn modelId="{3AB39EAD-7B3F-49FB-AF12-F2923B410156}" type="presParOf" srcId="{91D5D85E-3C1E-4CB7-A045-299531F34A59}" destId="{25CC3E53-B9C3-463C-B3C2-56DCC06AD6F7}" srcOrd="2" destOrd="0" presId="urn:microsoft.com/office/officeart/2018/2/layout/IconVerticalSolidList"/>
    <dgm:cxn modelId="{9DE9BA7F-C015-4708-8C16-E348A18D8645}" type="presParOf" srcId="{91D5D85E-3C1E-4CB7-A045-299531F34A59}" destId="{CA26F858-6EBF-458E-AB91-9A49923C50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B33B8-E960-473C-BC98-73646E2501F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8B795AD-70C6-4F43-8B35-691F965FB55C}">
      <dgm:prSet/>
      <dgm:spPr/>
      <dgm:t>
        <a:bodyPr/>
        <a:lstStyle/>
        <a:p>
          <a:r>
            <a:rPr lang="en-US"/>
            <a:t>The Commission retains the right to follow up with communities during project construction. </a:t>
          </a:r>
        </a:p>
      </dgm:t>
    </dgm:pt>
    <dgm:pt modelId="{A3A27729-018B-4E1F-AFBE-199224E53070}" type="parTrans" cxnId="{A83BAB17-0658-4CA8-965D-4BD7C33D71A2}">
      <dgm:prSet/>
      <dgm:spPr/>
      <dgm:t>
        <a:bodyPr/>
        <a:lstStyle/>
        <a:p>
          <a:endParaRPr lang="en-US"/>
        </a:p>
      </dgm:t>
    </dgm:pt>
    <dgm:pt modelId="{7F3A3AB8-8890-4BA9-957C-A0F9835BF5B2}" type="sibTrans" cxnId="{A83BAB17-0658-4CA8-965D-4BD7C33D71A2}">
      <dgm:prSet/>
      <dgm:spPr/>
      <dgm:t>
        <a:bodyPr/>
        <a:lstStyle/>
        <a:p>
          <a:endParaRPr lang="en-US"/>
        </a:p>
      </dgm:t>
    </dgm:pt>
    <dgm:pt modelId="{31A13024-EDFE-4412-A1E8-B9C279E5C91D}">
      <dgm:prSet/>
      <dgm:spPr/>
      <dgm:t>
        <a:bodyPr/>
        <a:lstStyle/>
        <a:p>
          <a:r>
            <a:rPr lang="en-US" dirty="0"/>
            <a:t>The Commission retains the right to ask Subrecipients for additional information upon review of the Reimbursement Request.</a:t>
          </a:r>
        </a:p>
      </dgm:t>
    </dgm:pt>
    <dgm:pt modelId="{AB2E24C6-BD60-4345-8CBD-4AC92686BA6C}" type="parTrans" cxnId="{F55956BF-85BA-44FF-9432-012D381B6D00}">
      <dgm:prSet/>
      <dgm:spPr/>
      <dgm:t>
        <a:bodyPr/>
        <a:lstStyle/>
        <a:p>
          <a:endParaRPr lang="en-US"/>
        </a:p>
      </dgm:t>
    </dgm:pt>
    <dgm:pt modelId="{FE5129E6-4E28-4A89-B316-38B444E93131}" type="sibTrans" cxnId="{F55956BF-85BA-44FF-9432-012D381B6D00}">
      <dgm:prSet/>
      <dgm:spPr/>
      <dgm:t>
        <a:bodyPr/>
        <a:lstStyle/>
        <a:p>
          <a:endParaRPr lang="en-US"/>
        </a:p>
      </dgm:t>
    </dgm:pt>
    <dgm:pt modelId="{8FAAA1E5-6D90-434F-AB75-D9FEF8EE8B21}">
      <dgm:prSet/>
      <dgm:spPr/>
      <dgm:t>
        <a:bodyPr/>
        <a:lstStyle/>
        <a:p>
          <a:r>
            <a:rPr lang="en-US" dirty="0"/>
            <a:t>The Commission is required to regularly monitor Subrecipients.  During the performance period, you may be contacted by the Commission Grant Policy Analyst and/or Auditor.  </a:t>
          </a:r>
        </a:p>
      </dgm:t>
    </dgm:pt>
    <dgm:pt modelId="{8ED63CA7-7878-4432-B3EE-6C41C200B373}" type="parTrans" cxnId="{530BBD02-3687-48AE-86BB-374C9D4E88A4}">
      <dgm:prSet/>
      <dgm:spPr/>
      <dgm:t>
        <a:bodyPr/>
        <a:lstStyle/>
        <a:p>
          <a:endParaRPr lang="en-US"/>
        </a:p>
      </dgm:t>
    </dgm:pt>
    <dgm:pt modelId="{CFA85557-2F45-4C4A-A5BD-CC2D1E88F4D2}" type="sibTrans" cxnId="{530BBD02-3687-48AE-86BB-374C9D4E88A4}">
      <dgm:prSet/>
      <dgm:spPr/>
      <dgm:t>
        <a:bodyPr/>
        <a:lstStyle/>
        <a:p>
          <a:endParaRPr lang="en-US"/>
        </a:p>
      </dgm:t>
    </dgm:pt>
    <dgm:pt modelId="{4755027B-E004-4A3E-B6CF-E57C239E844C}">
      <dgm:prSet/>
      <dgm:spPr/>
      <dgm:t>
        <a:bodyPr/>
        <a:lstStyle/>
        <a:p>
          <a:r>
            <a:rPr lang="en-US" dirty="0"/>
            <a:t>The Commission staff is here to help each Subrecipient be successful!!!  Please reach out to staff for assistance for any questions that arise.    </a:t>
          </a:r>
        </a:p>
      </dgm:t>
    </dgm:pt>
    <dgm:pt modelId="{AED790C7-735F-4CD0-9300-E6DAC8E276D1}" type="parTrans" cxnId="{70BC9ADD-CCF7-4D0B-A15A-49A83D3CCB91}">
      <dgm:prSet/>
      <dgm:spPr/>
      <dgm:t>
        <a:bodyPr/>
        <a:lstStyle/>
        <a:p>
          <a:endParaRPr lang="en-US"/>
        </a:p>
      </dgm:t>
    </dgm:pt>
    <dgm:pt modelId="{5422158E-F7A4-4F7D-B307-0D185556B2F4}" type="sibTrans" cxnId="{70BC9ADD-CCF7-4D0B-A15A-49A83D3CCB91}">
      <dgm:prSet/>
      <dgm:spPr/>
      <dgm:t>
        <a:bodyPr/>
        <a:lstStyle/>
        <a:p>
          <a:endParaRPr lang="en-US"/>
        </a:p>
      </dgm:t>
    </dgm:pt>
    <dgm:pt modelId="{B2D291C2-6356-4377-8D91-4303EEE56D7F}">
      <dgm:prSet/>
      <dgm:spPr/>
      <dgm:t>
        <a:bodyPr/>
        <a:lstStyle/>
        <a:p>
          <a:r>
            <a:rPr lang="en-US" dirty="0"/>
            <a:t>Suggestions on what the Commission staff can do and resources we can provide to help Subrecipients be successful, please let us know!  </a:t>
          </a:r>
        </a:p>
      </dgm:t>
    </dgm:pt>
    <dgm:pt modelId="{51BA777F-F2AD-443E-9AF6-758FBA6DABCC}" type="parTrans" cxnId="{3DCB1061-280C-4E0C-BE44-CDFE0DF27166}">
      <dgm:prSet/>
      <dgm:spPr/>
      <dgm:t>
        <a:bodyPr/>
        <a:lstStyle/>
        <a:p>
          <a:endParaRPr lang="en-US"/>
        </a:p>
      </dgm:t>
    </dgm:pt>
    <dgm:pt modelId="{4ACFD190-95EC-4921-AE0B-B2CCB5FC56C3}" type="sibTrans" cxnId="{3DCB1061-280C-4E0C-BE44-CDFE0DF27166}">
      <dgm:prSet/>
      <dgm:spPr/>
      <dgm:t>
        <a:bodyPr/>
        <a:lstStyle/>
        <a:p>
          <a:endParaRPr lang="en-US"/>
        </a:p>
      </dgm:t>
    </dgm:pt>
    <dgm:pt modelId="{B4DEA51E-0BE4-4D47-AE7A-31127A1CD45C}" type="pres">
      <dgm:prSet presAssocID="{51EB33B8-E960-473C-BC98-73646E2501F4}" presName="root" presStyleCnt="0">
        <dgm:presLayoutVars>
          <dgm:dir/>
          <dgm:resizeHandles val="exact"/>
        </dgm:presLayoutVars>
      </dgm:prSet>
      <dgm:spPr/>
    </dgm:pt>
    <dgm:pt modelId="{2F7D5718-5D60-4C75-B956-14E49C1078D3}" type="pres">
      <dgm:prSet presAssocID="{C8B795AD-70C6-4F43-8B35-691F965FB55C}" presName="compNode" presStyleCnt="0"/>
      <dgm:spPr/>
    </dgm:pt>
    <dgm:pt modelId="{DE55B246-95C7-43EB-AE53-9C1B58590815}" type="pres">
      <dgm:prSet presAssocID="{C8B795AD-70C6-4F43-8B35-691F965FB55C}" presName="bgRect" presStyleLbl="bgShp" presStyleIdx="0" presStyleCnt="5"/>
      <dgm:spPr/>
    </dgm:pt>
    <dgm:pt modelId="{3B250BF9-DA9E-48AD-B1C4-3D058DA54B71}" type="pres">
      <dgm:prSet presAssocID="{C8B795AD-70C6-4F43-8B35-691F965FB55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13B99933-EDD2-4ACF-9B26-A8BB28A857C4}" type="pres">
      <dgm:prSet presAssocID="{C8B795AD-70C6-4F43-8B35-691F965FB55C}" presName="spaceRect" presStyleCnt="0"/>
      <dgm:spPr/>
    </dgm:pt>
    <dgm:pt modelId="{908C6853-B039-4F1E-90C2-D87B30CF5B02}" type="pres">
      <dgm:prSet presAssocID="{C8B795AD-70C6-4F43-8B35-691F965FB55C}" presName="parTx" presStyleLbl="revTx" presStyleIdx="0" presStyleCnt="5">
        <dgm:presLayoutVars>
          <dgm:chMax val="0"/>
          <dgm:chPref val="0"/>
        </dgm:presLayoutVars>
      </dgm:prSet>
      <dgm:spPr/>
    </dgm:pt>
    <dgm:pt modelId="{F4C5FDFF-80DD-4B1B-93B9-546641F99880}" type="pres">
      <dgm:prSet presAssocID="{7F3A3AB8-8890-4BA9-957C-A0F9835BF5B2}" presName="sibTrans" presStyleCnt="0"/>
      <dgm:spPr/>
    </dgm:pt>
    <dgm:pt modelId="{3A9379E7-8638-441E-BB4C-D390470CF177}" type="pres">
      <dgm:prSet presAssocID="{31A13024-EDFE-4412-A1E8-B9C279E5C91D}" presName="compNode" presStyleCnt="0"/>
      <dgm:spPr/>
    </dgm:pt>
    <dgm:pt modelId="{E04EDB9B-0CF0-42A1-AB73-C188AE40A280}" type="pres">
      <dgm:prSet presAssocID="{31A13024-EDFE-4412-A1E8-B9C279E5C91D}" presName="bgRect" presStyleLbl="bgShp" presStyleIdx="1" presStyleCnt="5"/>
      <dgm:spPr/>
    </dgm:pt>
    <dgm:pt modelId="{9E0CE584-7A24-42B7-A40B-471604C547AE}" type="pres">
      <dgm:prSet presAssocID="{31A13024-EDFE-4412-A1E8-B9C279E5C9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CE74DC00-0407-4AE1-ACFB-B5BDDAD006F5}" type="pres">
      <dgm:prSet presAssocID="{31A13024-EDFE-4412-A1E8-B9C279E5C91D}" presName="spaceRect" presStyleCnt="0"/>
      <dgm:spPr/>
    </dgm:pt>
    <dgm:pt modelId="{B24CD8BA-7795-419F-953A-688B51AEEE77}" type="pres">
      <dgm:prSet presAssocID="{31A13024-EDFE-4412-A1E8-B9C279E5C91D}" presName="parTx" presStyleLbl="revTx" presStyleIdx="1" presStyleCnt="5">
        <dgm:presLayoutVars>
          <dgm:chMax val="0"/>
          <dgm:chPref val="0"/>
        </dgm:presLayoutVars>
      </dgm:prSet>
      <dgm:spPr/>
    </dgm:pt>
    <dgm:pt modelId="{24C77A72-89A0-4E06-B9A4-B5D00A4B3F56}" type="pres">
      <dgm:prSet presAssocID="{FE5129E6-4E28-4A89-B316-38B444E93131}" presName="sibTrans" presStyleCnt="0"/>
      <dgm:spPr/>
    </dgm:pt>
    <dgm:pt modelId="{A0C540A9-9ABB-48C6-8EC3-E5776B6C5B4A}" type="pres">
      <dgm:prSet presAssocID="{8FAAA1E5-6D90-434F-AB75-D9FEF8EE8B21}" presName="compNode" presStyleCnt="0"/>
      <dgm:spPr/>
    </dgm:pt>
    <dgm:pt modelId="{43DF4A0A-3708-4674-97F1-53E9FC564678}" type="pres">
      <dgm:prSet presAssocID="{8FAAA1E5-6D90-434F-AB75-D9FEF8EE8B21}" presName="bgRect" presStyleLbl="bgShp" presStyleIdx="2" presStyleCnt="5"/>
      <dgm:spPr/>
    </dgm:pt>
    <dgm:pt modelId="{86035FCF-7A58-4256-8A78-15999C27FCE7}" type="pres">
      <dgm:prSet presAssocID="{8FAAA1E5-6D90-434F-AB75-D9FEF8EE8B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771BD694-11E8-4575-927F-55CF54DAA514}" type="pres">
      <dgm:prSet presAssocID="{8FAAA1E5-6D90-434F-AB75-D9FEF8EE8B21}" presName="spaceRect" presStyleCnt="0"/>
      <dgm:spPr/>
    </dgm:pt>
    <dgm:pt modelId="{F1252B04-C7DA-4382-B5A7-E9E4FE936712}" type="pres">
      <dgm:prSet presAssocID="{8FAAA1E5-6D90-434F-AB75-D9FEF8EE8B21}" presName="parTx" presStyleLbl="revTx" presStyleIdx="2" presStyleCnt="5">
        <dgm:presLayoutVars>
          <dgm:chMax val="0"/>
          <dgm:chPref val="0"/>
        </dgm:presLayoutVars>
      </dgm:prSet>
      <dgm:spPr/>
    </dgm:pt>
    <dgm:pt modelId="{ECDDC7CD-97D3-41C2-AEE0-AB359D8BEAF8}" type="pres">
      <dgm:prSet presAssocID="{CFA85557-2F45-4C4A-A5BD-CC2D1E88F4D2}" presName="sibTrans" presStyleCnt="0"/>
      <dgm:spPr/>
    </dgm:pt>
    <dgm:pt modelId="{48E01EC3-0D47-4F6B-9170-66E802217E2D}" type="pres">
      <dgm:prSet presAssocID="{4755027B-E004-4A3E-B6CF-E57C239E844C}" presName="compNode" presStyleCnt="0"/>
      <dgm:spPr/>
    </dgm:pt>
    <dgm:pt modelId="{BBF93D0A-C60F-4478-B17E-722158CEABA8}" type="pres">
      <dgm:prSet presAssocID="{4755027B-E004-4A3E-B6CF-E57C239E844C}" presName="bgRect" presStyleLbl="bgShp" presStyleIdx="3" presStyleCnt="5"/>
      <dgm:spPr/>
    </dgm:pt>
    <dgm:pt modelId="{DD95277F-0061-4882-93AF-8FE13B315FFB}" type="pres">
      <dgm:prSet presAssocID="{4755027B-E004-4A3E-B6CF-E57C239E84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8EA92A2E-D9B9-4304-8A9C-0C4B5C4DF540}" type="pres">
      <dgm:prSet presAssocID="{4755027B-E004-4A3E-B6CF-E57C239E844C}" presName="spaceRect" presStyleCnt="0"/>
      <dgm:spPr/>
    </dgm:pt>
    <dgm:pt modelId="{131A3631-04C3-4B77-9679-8593354088E1}" type="pres">
      <dgm:prSet presAssocID="{4755027B-E004-4A3E-B6CF-E57C239E844C}" presName="parTx" presStyleLbl="revTx" presStyleIdx="3" presStyleCnt="5">
        <dgm:presLayoutVars>
          <dgm:chMax val="0"/>
          <dgm:chPref val="0"/>
        </dgm:presLayoutVars>
      </dgm:prSet>
      <dgm:spPr/>
    </dgm:pt>
    <dgm:pt modelId="{B6BB2AD9-1BBF-4BD0-8F05-6CE6B01D65EF}" type="pres">
      <dgm:prSet presAssocID="{5422158E-F7A4-4F7D-B307-0D185556B2F4}" presName="sibTrans" presStyleCnt="0"/>
      <dgm:spPr/>
    </dgm:pt>
    <dgm:pt modelId="{AE589F94-4314-4BA6-9571-5924536EA22E}" type="pres">
      <dgm:prSet presAssocID="{B2D291C2-6356-4377-8D91-4303EEE56D7F}" presName="compNode" presStyleCnt="0"/>
      <dgm:spPr/>
    </dgm:pt>
    <dgm:pt modelId="{A886FD10-BA1B-4147-A173-EF10CDB80205}" type="pres">
      <dgm:prSet presAssocID="{B2D291C2-6356-4377-8D91-4303EEE56D7F}" presName="bgRect" presStyleLbl="bgShp" presStyleIdx="4" presStyleCnt="5"/>
      <dgm:spPr/>
    </dgm:pt>
    <dgm:pt modelId="{7B457348-CAE3-4F11-8D33-F27273CCF5AB}" type="pres">
      <dgm:prSet presAssocID="{B2D291C2-6356-4377-8D91-4303EEE56D7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2CFBDB43-2D55-4348-A17B-22408E8C3FDD}" type="pres">
      <dgm:prSet presAssocID="{B2D291C2-6356-4377-8D91-4303EEE56D7F}" presName="spaceRect" presStyleCnt="0"/>
      <dgm:spPr/>
    </dgm:pt>
    <dgm:pt modelId="{E262158D-9A8D-4BBE-9F64-5465C38A2583}" type="pres">
      <dgm:prSet presAssocID="{B2D291C2-6356-4377-8D91-4303EEE56D7F}" presName="parTx" presStyleLbl="revTx" presStyleIdx="4" presStyleCnt="5">
        <dgm:presLayoutVars>
          <dgm:chMax val="0"/>
          <dgm:chPref val="0"/>
        </dgm:presLayoutVars>
      </dgm:prSet>
      <dgm:spPr/>
    </dgm:pt>
  </dgm:ptLst>
  <dgm:cxnLst>
    <dgm:cxn modelId="{530BBD02-3687-48AE-86BB-374C9D4E88A4}" srcId="{51EB33B8-E960-473C-BC98-73646E2501F4}" destId="{8FAAA1E5-6D90-434F-AB75-D9FEF8EE8B21}" srcOrd="2" destOrd="0" parTransId="{8ED63CA7-7878-4432-B3EE-6C41C200B373}" sibTransId="{CFA85557-2F45-4C4A-A5BD-CC2D1E88F4D2}"/>
    <dgm:cxn modelId="{4E947B07-AF8F-4BEB-AE89-9513F33C21B0}" type="presOf" srcId="{4755027B-E004-4A3E-B6CF-E57C239E844C}" destId="{131A3631-04C3-4B77-9679-8593354088E1}" srcOrd="0" destOrd="0" presId="urn:microsoft.com/office/officeart/2018/2/layout/IconVerticalSolidList"/>
    <dgm:cxn modelId="{A83BAB17-0658-4CA8-965D-4BD7C33D71A2}" srcId="{51EB33B8-E960-473C-BC98-73646E2501F4}" destId="{C8B795AD-70C6-4F43-8B35-691F965FB55C}" srcOrd="0" destOrd="0" parTransId="{A3A27729-018B-4E1F-AFBE-199224E53070}" sibTransId="{7F3A3AB8-8890-4BA9-957C-A0F9835BF5B2}"/>
    <dgm:cxn modelId="{3A99535D-9B94-42A0-A9F5-ABD72EBE18EB}" type="presOf" srcId="{B2D291C2-6356-4377-8D91-4303EEE56D7F}" destId="{E262158D-9A8D-4BBE-9F64-5465C38A2583}" srcOrd="0" destOrd="0" presId="urn:microsoft.com/office/officeart/2018/2/layout/IconVerticalSolidList"/>
    <dgm:cxn modelId="{3DCB1061-280C-4E0C-BE44-CDFE0DF27166}" srcId="{51EB33B8-E960-473C-BC98-73646E2501F4}" destId="{B2D291C2-6356-4377-8D91-4303EEE56D7F}" srcOrd="4" destOrd="0" parTransId="{51BA777F-F2AD-443E-9AF6-758FBA6DABCC}" sibTransId="{4ACFD190-95EC-4921-AE0B-B2CCB5FC56C3}"/>
    <dgm:cxn modelId="{B4322268-21C3-426E-B5F7-6A29A8A1135C}" type="presOf" srcId="{C8B795AD-70C6-4F43-8B35-691F965FB55C}" destId="{908C6853-B039-4F1E-90C2-D87B30CF5B02}" srcOrd="0" destOrd="0" presId="urn:microsoft.com/office/officeart/2018/2/layout/IconVerticalSolidList"/>
    <dgm:cxn modelId="{A9B93B91-CA68-42DF-AAB3-72D2A0658328}" type="presOf" srcId="{51EB33B8-E960-473C-BC98-73646E2501F4}" destId="{B4DEA51E-0BE4-4D47-AE7A-31127A1CD45C}" srcOrd="0" destOrd="0" presId="urn:microsoft.com/office/officeart/2018/2/layout/IconVerticalSolidList"/>
    <dgm:cxn modelId="{3950B191-05DC-4719-95F5-989251835B69}" type="presOf" srcId="{31A13024-EDFE-4412-A1E8-B9C279E5C91D}" destId="{B24CD8BA-7795-419F-953A-688B51AEEE77}" srcOrd="0" destOrd="0" presId="urn:microsoft.com/office/officeart/2018/2/layout/IconVerticalSolidList"/>
    <dgm:cxn modelId="{FCFBEC98-732F-449F-B741-70433CDFE65A}" type="presOf" srcId="{8FAAA1E5-6D90-434F-AB75-D9FEF8EE8B21}" destId="{F1252B04-C7DA-4382-B5A7-E9E4FE936712}" srcOrd="0" destOrd="0" presId="urn:microsoft.com/office/officeart/2018/2/layout/IconVerticalSolidList"/>
    <dgm:cxn modelId="{F55956BF-85BA-44FF-9432-012D381B6D00}" srcId="{51EB33B8-E960-473C-BC98-73646E2501F4}" destId="{31A13024-EDFE-4412-A1E8-B9C279E5C91D}" srcOrd="1" destOrd="0" parTransId="{AB2E24C6-BD60-4345-8CBD-4AC92686BA6C}" sibTransId="{FE5129E6-4E28-4A89-B316-38B444E93131}"/>
    <dgm:cxn modelId="{70BC9ADD-CCF7-4D0B-A15A-49A83D3CCB91}" srcId="{51EB33B8-E960-473C-BC98-73646E2501F4}" destId="{4755027B-E004-4A3E-B6CF-E57C239E844C}" srcOrd="3" destOrd="0" parTransId="{AED790C7-735F-4CD0-9300-E6DAC8E276D1}" sibTransId="{5422158E-F7A4-4F7D-B307-0D185556B2F4}"/>
    <dgm:cxn modelId="{8898F40A-4F89-4F97-9B66-7FD4DC2F991D}" type="presParOf" srcId="{B4DEA51E-0BE4-4D47-AE7A-31127A1CD45C}" destId="{2F7D5718-5D60-4C75-B956-14E49C1078D3}" srcOrd="0" destOrd="0" presId="urn:microsoft.com/office/officeart/2018/2/layout/IconVerticalSolidList"/>
    <dgm:cxn modelId="{577600BE-33CF-490B-912E-9FF00CD28574}" type="presParOf" srcId="{2F7D5718-5D60-4C75-B956-14E49C1078D3}" destId="{DE55B246-95C7-43EB-AE53-9C1B58590815}" srcOrd="0" destOrd="0" presId="urn:microsoft.com/office/officeart/2018/2/layout/IconVerticalSolidList"/>
    <dgm:cxn modelId="{11991A18-7C11-487A-9506-96CAF40E6E01}" type="presParOf" srcId="{2F7D5718-5D60-4C75-B956-14E49C1078D3}" destId="{3B250BF9-DA9E-48AD-B1C4-3D058DA54B71}" srcOrd="1" destOrd="0" presId="urn:microsoft.com/office/officeart/2018/2/layout/IconVerticalSolidList"/>
    <dgm:cxn modelId="{D7168D7F-A471-43DD-BEE1-C7986094026A}" type="presParOf" srcId="{2F7D5718-5D60-4C75-B956-14E49C1078D3}" destId="{13B99933-EDD2-4ACF-9B26-A8BB28A857C4}" srcOrd="2" destOrd="0" presId="urn:microsoft.com/office/officeart/2018/2/layout/IconVerticalSolidList"/>
    <dgm:cxn modelId="{6CB0ADFD-72BB-4437-9806-9FF8DFBC7B82}" type="presParOf" srcId="{2F7D5718-5D60-4C75-B956-14E49C1078D3}" destId="{908C6853-B039-4F1E-90C2-D87B30CF5B02}" srcOrd="3" destOrd="0" presId="urn:microsoft.com/office/officeart/2018/2/layout/IconVerticalSolidList"/>
    <dgm:cxn modelId="{54AED573-CC6E-4B47-9615-9D80BA1B4204}" type="presParOf" srcId="{B4DEA51E-0BE4-4D47-AE7A-31127A1CD45C}" destId="{F4C5FDFF-80DD-4B1B-93B9-546641F99880}" srcOrd="1" destOrd="0" presId="urn:microsoft.com/office/officeart/2018/2/layout/IconVerticalSolidList"/>
    <dgm:cxn modelId="{683B04B8-0D01-48B5-A268-9E1F79DFF667}" type="presParOf" srcId="{B4DEA51E-0BE4-4D47-AE7A-31127A1CD45C}" destId="{3A9379E7-8638-441E-BB4C-D390470CF177}" srcOrd="2" destOrd="0" presId="urn:microsoft.com/office/officeart/2018/2/layout/IconVerticalSolidList"/>
    <dgm:cxn modelId="{0AF20F58-EDF6-414E-87A8-A362DA15CB39}" type="presParOf" srcId="{3A9379E7-8638-441E-BB4C-D390470CF177}" destId="{E04EDB9B-0CF0-42A1-AB73-C188AE40A280}" srcOrd="0" destOrd="0" presId="urn:microsoft.com/office/officeart/2018/2/layout/IconVerticalSolidList"/>
    <dgm:cxn modelId="{516171A6-23E4-4486-BB21-A533674F5207}" type="presParOf" srcId="{3A9379E7-8638-441E-BB4C-D390470CF177}" destId="{9E0CE584-7A24-42B7-A40B-471604C547AE}" srcOrd="1" destOrd="0" presId="urn:microsoft.com/office/officeart/2018/2/layout/IconVerticalSolidList"/>
    <dgm:cxn modelId="{628E6073-8E2E-4358-A057-786310E5B849}" type="presParOf" srcId="{3A9379E7-8638-441E-BB4C-D390470CF177}" destId="{CE74DC00-0407-4AE1-ACFB-B5BDDAD006F5}" srcOrd="2" destOrd="0" presId="urn:microsoft.com/office/officeart/2018/2/layout/IconVerticalSolidList"/>
    <dgm:cxn modelId="{03BBB6B6-80C4-4118-AB58-C9ED17E1F8A5}" type="presParOf" srcId="{3A9379E7-8638-441E-BB4C-D390470CF177}" destId="{B24CD8BA-7795-419F-953A-688B51AEEE77}" srcOrd="3" destOrd="0" presId="urn:microsoft.com/office/officeart/2018/2/layout/IconVerticalSolidList"/>
    <dgm:cxn modelId="{9D4AE26F-4F12-4F10-A807-A436A2E12B35}" type="presParOf" srcId="{B4DEA51E-0BE4-4D47-AE7A-31127A1CD45C}" destId="{24C77A72-89A0-4E06-B9A4-B5D00A4B3F56}" srcOrd="3" destOrd="0" presId="urn:microsoft.com/office/officeart/2018/2/layout/IconVerticalSolidList"/>
    <dgm:cxn modelId="{CD8C68E4-B6A6-4377-8643-92B249A7C03F}" type="presParOf" srcId="{B4DEA51E-0BE4-4D47-AE7A-31127A1CD45C}" destId="{A0C540A9-9ABB-48C6-8EC3-E5776B6C5B4A}" srcOrd="4" destOrd="0" presId="urn:microsoft.com/office/officeart/2018/2/layout/IconVerticalSolidList"/>
    <dgm:cxn modelId="{7C596164-D8B9-4361-ADA7-13A097711AF8}" type="presParOf" srcId="{A0C540A9-9ABB-48C6-8EC3-E5776B6C5B4A}" destId="{43DF4A0A-3708-4674-97F1-53E9FC564678}" srcOrd="0" destOrd="0" presId="urn:microsoft.com/office/officeart/2018/2/layout/IconVerticalSolidList"/>
    <dgm:cxn modelId="{6D4D9B4C-EEF8-4BD0-A09E-EFCFE64CD60A}" type="presParOf" srcId="{A0C540A9-9ABB-48C6-8EC3-E5776B6C5B4A}" destId="{86035FCF-7A58-4256-8A78-15999C27FCE7}" srcOrd="1" destOrd="0" presId="urn:microsoft.com/office/officeart/2018/2/layout/IconVerticalSolidList"/>
    <dgm:cxn modelId="{3BE20A74-2E88-4415-B812-9ADD880DE268}" type="presParOf" srcId="{A0C540A9-9ABB-48C6-8EC3-E5776B6C5B4A}" destId="{771BD694-11E8-4575-927F-55CF54DAA514}" srcOrd="2" destOrd="0" presId="urn:microsoft.com/office/officeart/2018/2/layout/IconVerticalSolidList"/>
    <dgm:cxn modelId="{3D100A3C-989A-49F1-A431-5245C7B261C4}" type="presParOf" srcId="{A0C540A9-9ABB-48C6-8EC3-E5776B6C5B4A}" destId="{F1252B04-C7DA-4382-B5A7-E9E4FE936712}" srcOrd="3" destOrd="0" presId="urn:microsoft.com/office/officeart/2018/2/layout/IconVerticalSolidList"/>
    <dgm:cxn modelId="{CA01BD66-498A-4CC6-B233-9B81205B0E91}" type="presParOf" srcId="{B4DEA51E-0BE4-4D47-AE7A-31127A1CD45C}" destId="{ECDDC7CD-97D3-41C2-AEE0-AB359D8BEAF8}" srcOrd="5" destOrd="0" presId="urn:microsoft.com/office/officeart/2018/2/layout/IconVerticalSolidList"/>
    <dgm:cxn modelId="{B1FAE095-71B1-4714-84AE-E2AC38387D90}" type="presParOf" srcId="{B4DEA51E-0BE4-4D47-AE7A-31127A1CD45C}" destId="{48E01EC3-0D47-4F6B-9170-66E802217E2D}" srcOrd="6" destOrd="0" presId="urn:microsoft.com/office/officeart/2018/2/layout/IconVerticalSolidList"/>
    <dgm:cxn modelId="{4CC7C04B-F3CC-4C18-A9B6-F8525D325BDF}" type="presParOf" srcId="{48E01EC3-0D47-4F6B-9170-66E802217E2D}" destId="{BBF93D0A-C60F-4478-B17E-722158CEABA8}" srcOrd="0" destOrd="0" presId="urn:microsoft.com/office/officeart/2018/2/layout/IconVerticalSolidList"/>
    <dgm:cxn modelId="{4F942361-EC60-4302-BFBD-193C71F33415}" type="presParOf" srcId="{48E01EC3-0D47-4F6B-9170-66E802217E2D}" destId="{DD95277F-0061-4882-93AF-8FE13B315FFB}" srcOrd="1" destOrd="0" presId="urn:microsoft.com/office/officeart/2018/2/layout/IconVerticalSolidList"/>
    <dgm:cxn modelId="{41C34B34-24A2-4262-9AB6-1427D30D2626}" type="presParOf" srcId="{48E01EC3-0D47-4F6B-9170-66E802217E2D}" destId="{8EA92A2E-D9B9-4304-8A9C-0C4B5C4DF540}" srcOrd="2" destOrd="0" presId="urn:microsoft.com/office/officeart/2018/2/layout/IconVerticalSolidList"/>
    <dgm:cxn modelId="{84176A2E-B5D2-4F80-B8EF-87018266F558}" type="presParOf" srcId="{48E01EC3-0D47-4F6B-9170-66E802217E2D}" destId="{131A3631-04C3-4B77-9679-8593354088E1}" srcOrd="3" destOrd="0" presId="urn:microsoft.com/office/officeart/2018/2/layout/IconVerticalSolidList"/>
    <dgm:cxn modelId="{735DC494-B187-4CAA-8B6E-C8BF485A20E3}" type="presParOf" srcId="{B4DEA51E-0BE4-4D47-AE7A-31127A1CD45C}" destId="{B6BB2AD9-1BBF-4BD0-8F05-6CE6B01D65EF}" srcOrd="7" destOrd="0" presId="urn:microsoft.com/office/officeart/2018/2/layout/IconVerticalSolidList"/>
    <dgm:cxn modelId="{312863A3-FAA7-4031-AC32-773176721164}" type="presParOf" srcId="{B4DEA51E-0BE4-4D47-AE7A-31127A1CD45C}" destId="{AE589F94-4314-4BA6-9571-5924536EA22E}" srcOrd="8" destOrd="0" presId="urn:microsoft.com/office/officeart/2018/2/layout/IconVerticalSolidList"/>
    <dgm:cxn modelId="{60954A20-6C4E-49CC-98FF-23A306B17667}" type="presParOf" srcId="{AE589F94-4314-4BA6-9571-5924536EA22E}" destId="{A886FD10-BA1B-4147-A173-EF10CDB80205}" srcOrd="0" destOrd="0" presId="urn:microsoft.com/office/officeart/2018/2/layout/IconVerticalSolidList"/>
    <dgm:cxn modelId="{DF5AA05D-7D6D-420B-9539-5561A0E63F04}" type="presParOf" srcId="{AE589F94-4314-4BA6-9571-5924536EA22E}" destId="{7B457348-CAE3-4F11-8D33-F27273CCF5AB}" srcOrd="1" destOrd="0" presId="urn:microsoft.com/office/officeart/2018/2/layout/IconVerticalSolidList"/>
    <dgm:cxn modelId="{FF65B1F1-5991-4CC6-8F12-7B55D70E79EB}" type="presParOf" srcId="{AE589F94-4314-4BA6-9571-5924536EA22E}" destId="{2CFBDB43-2D55-4348-A17B-22408E8C3FDD}" srcOrd="2" destOrd="0" presId="urn:microsoft.com/office/officeart/2018/2/layout/IconVerticalSolidList"/>
    <dgm:cxn modelId="{A0206D19-DC9C-4687-9BF6-1C2C8F45F61D}" type="presParOf" srcId="{AE589F94-4314-4BA6-9571-5924536EA22E}" destId="{E262158D-9A8D-4BBE-9F64-5465C38A25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CCB6C-08A4-45CD-9550-BFBAAA63CFB0}">
      <dsp:nvSpPr>
        <dsp:cNvPr id="0" name=""/>
        <dsp:cNvSpPr/>
      </dsp:nvSpPr>
      <dsp:spPr>
        <a:xfrm>
          <a:off x="0" y="2644"/>
          <a:ext cx="10232136" cy="11993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B4426-D0E8-40A5-BDC7-8C2757696A1A}">
      <dsp:nvSpPr>
        <dsp:cNvPr id="0" name=""/>
        <dsp:cNvSpPr/>
      </dsp:nvSpPr>
      <dsp:spPr>
        <a:xfrm>
          <a:off x="362808" y="272502"/>
          <a:ext cx="660296" cy="6596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683099-D533-43DB-A9E3-B2926EC68F63}">
      <dsp:nvSpPr>
        <dsp:cNvPr id="0" name=""/>
        <dsp:cNvSpPr/>
      </dsp:nvSpPr>
      <dsp:spPr>
        <a:xfrm>
          <a:off x="1385914" y="2644"/>
          <a:ext cx="8824878" cy="1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00" tIns="130900" rIns="130900" bIns="130900" numCol="1" spcCol="1270" anchor="ctr" anchorCtr="0">
          <a:noAutofit/>
        </a:bodyPr>
        <a:lstStyle/>
        <a:p>
          <a:pPr marL="0" lvl="0" indent="0" algn="l" defTabSz="1244600">
            <a:lnSpc>
              <a:spcPct val="90000"/>
            </a:lnSpc>
            <a:spcBef>
              <a:spcPct val="0"/>
            </a:spcBef>
            <a:spcAft>
              <a:spcPct val="35000"/>
            </a:spcAft>
            <a:buNone/>
          </a:pPr>
          <a:r>
            <a:rPr lang="en-US" sz="2800" b="1" kern="1200" dirty="0"/>
            <a:t>Federal Awarding Agency </a:t>
          </a:r>
          <a:r>
            <a:rPr lang="en-US" sz="2800" kern="1200" dirty="0"/>
            <a:t>is the Department of Treasury </a:t>
          </a:r>
        </a:p>
      </dsp:txBody>
      <dsp:txXfrm>
        <a:off x="1385914" y="2644"/>
        <a:ext cx="8824878" cy="1236847"/>
      </dsp:txXfrm>
    </dsp:sp>
    <dsp:sp modelId="{6F595A31-E4E3-492B-9316-3757AAEE2505}">
      <dsp:nvSpPr>
        <dsp:cNvPr id="0" name=""/>
        <dsp:cNvSpPr/>
      </dsp:nvSpPr>
      <dsp:spPr>
        <a:xfrm>
          <a:off x="0" y="1548704"/>
          <a:ext cx="10232136" cy="11993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63180-4940-4563-9B65-0E673D340DBE}">
      <dsp:nvSpPr>
        <dsp:cNvPr id="0" name=""/>
        <dsp:cNvSpPr/>
      </dsp:nvSpPr>
      <dsp:spPr>
        <a:xfrm>
          <a:off x="362808" y="1818561"/>
          <a:ext cx="660296" cy="6596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619847-75B3-442F-A14D-7B9EACD9ED57}">
      <dsp:nvSpPr>
        <dsp:cNvPr id="0" name=""/>
        <dsp:cNvSpPr/>
      </dsp:nvSpPr>
      <dsp:spPr>
        <a:xfrm>
          <a:off x="1385914" y="1548704"/>
          <a:ext cx="8824878" cy="1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00" tIns="130900" rIns="130900" bIns="130900" numCol="1" spcCol="1270" anchor="ctr" anchorCtr="0">
          <a:noAutofit/>
        </a:bodyPr>
        <a:lstStyle/>
        <a:p>
          <a:pPr marL="0" lvl="0" indent="0" algn="l" defTabSz="1244600">
            <a:lnSpc>
              <a:spcPct val="90000"/>
            </a:lnSpc>
            <a:spcBef>
              <a:spcPct val="0"/>
            </a:spcBef>
            <a:spcAft>
              <a:spcPct val="35000"/>
            </a:spcAft>
            <a:buNone/>
          </a:pPr>
          <a:r>
            <a:rPr lang="en-US" sz="2800" b="1" kern="1200" dirty="0"/>
            <a:t>Recipient</a:t>
          </a:r>
          <a:r>
            <a:rPr lang="en-US" sz="2800" kern="1200" dirty="0"/>
            <a:t> is the Nebraska Public Service Commission (the Commission)</a:t>
          </a:r>
        </a:p>
      </dsp:txBody>
      <dsp:txXfrm>
        <a:off x="1385914" y="1548704"/>
        <a:ext cx="8824878" cy="1236847"/>
      </dsp:txXfrm>
    </dsp:sp>
    <dsp:sp modelId="{3ECD8AD5-EC8C-4165-8E06-5F3A057A21E6}">
      <dsp:nvSpPr>
        <dsp:cNvPr id="0" name=""/>
        <dsp:cNvSpPr/>
      </dsp:nvSpPr>
      <dsp:spPr>
        <a:xfrm>
          <a:off x="0" y="3094763"/>
          <a:ext cx="10232136" cy="11993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5DF3B-48DD-4212-B516-1F160EC6CD54}">
      <dsp:nvSpPr>
        <dsp:cNvPr id="0" name=""/>
        <dsp:cNvSpPr/>
      </dsp:nvSpPr>
      <dsp:spPr>
        <a:xfrm>
          <a:off x="363163" y="3364621"/>
          <a:ext cx="660296" cy="6596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26F858-6EBF-458E-AB91-9A49923C506A}">
      <dsp:nvSpPr>
        <dsp:cNvPr id="0" name=""/>
        <dsp:cNvSpPr/>
      </dsp:nvSpPr>
      <dsp:spPr>
        <a:xfrm>
          <a:off x="1386623" y="3094763"/>
          <a:ext cx="8802180" cy="1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00" tIns="130900" rIns="130900" bIns="130900" numCol="1" spcCol="1270" anchor="ctr" anchorCtr="0">
          <a:noAutofit/>
        </a:bodyPr>
        <a:lstStyle/>
        <a:p>
          <a:pPr marL="0" lvl="0" indent="0" algn="l" defTabSz="1066800">
            <a:lnSpc>
              <a:spcPct val="90000"/>
            </a:lnSpc>
            <a:spcBef>
              <a:spcPct val="0"/>
            </a:spcBef>
            <a:spcAft>
              <a:spcPct val="35000"/>
            </a:spcAft>
            <a:buNone/>
          </a:pPr>
          <a:r>
            <a:rPr lang="en-US" sz="2400" b="1" kern="1200" dirty="0"/>
            <a:t>Subrecipient </a:t>
          </a:r>
          <a:r>
            <a:rPr lang="en-US" sz="2400" kern="1200" dirty="0"/>
            <a:t>are the entities awarded CPF funds via Commission order.  Subrecipients are also referred to in the Code of Federal Regulations as non-federal entities</a:t>
          </a:r>
        </a:p>
      </dsp:txBody>
      <dsp:txXfrm>
        <a:off x="1386623" y="3094763"/>
        <a:ext cx="8802180" cy="1236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5B246-95C7-43EB-AE53-9C1B58590815}">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50BF9-DA9E-48AD-B1C4-3D058DA54B71}">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8C6853-B039-4F1E-90C2-D87B30CF5B02}">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a:t>The Commission retains the right to follow up with communities during project construction. </a:t>
          </a:r>
        </a:p>
      </dsp:txBody>
      <dsp:txXfrm>
        <a:off x="837512" y="3404"/>
        <a:ext cx="9678087" cy="725119"/>
      </dsp:txXfrm>
    </dsp:sp>
    <dsp:sp modelId="{E04EDB9B-0CF0-42A1-AB73-C188AE40A280}">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CE584-7A24-42B7-A40B-471604C547AE}">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4CD8BA-7795-419F-953A-688B51AEEE77}">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dirty="0"/>
            <a:t>The Commission retains the right to ask Subrecipients for additional information upon review of the Reimbursement Request.</a:t>
          </a:r>
        </a:p>
      </dsp:txBody>
      <dsp:txXfrm>
        <a:off x="837512" y="909803"/>
        <a:ext cx="9678087" cy="725119"/>
      </dsp:txXfrm>
    </dsp:sp>
    <dsp:sp modelId="{43DF4A0A-3708-4674-97F1-53E9FC564678}">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35FCF-7A58-4256-8A78-15999C27FCE7}">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252B04-C7DA-4382-B5A7-E9E4FE936712}">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dirty="0"/>
            <a:t>The Commission is required to regularly monitor Subrecipients.  During the performance period, you may be contacted by the Commission Grant Policy Analyst and/or Auditor.  </a:t>
          </a:r>
        </a:p>
      </dsp:txBody>
      <dsp:txXfrm>
        <a:off x="837512" y="1816202"/>
        <a:ext cx="9678087" cy="725119"/>
      </dsp:txXfrm>
    </dsp:sp>
    <dsp:sp modelId="{BBF93D0A-C60F-4478-B17E-722158CEABA8}">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5277F-0061-4882-93AF-8FE13B315FFB}">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1A3631-04C3-4B77-9679-8593354088E1}">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dirty="0"/>
            <a:t>The Commission staff is here to help each Subrecipient be successful!!!  Please reach out to staff for assistance for any questions that arise.    </a:t>
          </a:r>
        </a:p>
      </dsp:txBody>
      <dsp:txXfrm>
        <a:off x="837512" y="2722601"/>
        <a:ext cx="9678087" cy="725119"/>
      </dsp:txXfrm>
    </dsp:sp>
    <dsp:sp modelId="{A886FD10-BA1B-4147-A173-EF10CDB80205}">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57348-CAE3-4F11-8D33-F27273CCF5AB}">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62158D-9A8D-4BBE-9F64-5465C38A2583}">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lang="en-US" sz="1900" kern="1200" dirty="0"/>
            <a:t>Suggestions on what the Commission staff can do and resources we can provide to help Subrecipients be successful, please let us know!  </a:t>
          </a:r>
        </a:p>
      </dsp:txBody>
      <dsp:txXfrm>
        <a:off x="837512" y="3629000"/>
        <a:ext cx="9678087" cy="7251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29F620-3521-4181-9418-833A8E5C8FF5}" type="datetimeFigureOut">
              <a:rPr lang="en-US" smtClean="0"/>
              <a:t>6/21/2024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D23078-6FFF-4789-B10D-064B97AE9FA1}" type="slidenum">
              <a:rPr lang="en-US" smtClean="0"/>
              <a:t>‹#›</a:t>
            </a:fld>
            <a:endParaRPr lang="en-US"/>
          </a:p>
        </p:txBody>
      </p:sp>
    </p:spTree>
    <p:extLst>
      <p:ext uri="{BB962C8B-B14F-4D97-AF65-F5344CB8AC3E}">
        <p14:creationId xmlns:p14="http://schemas.microsoft.com/office/powerpoint/2010/main" val="306436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3078-6FFF-4789-B10D-064B97AE9FA1}" type="slidenum">
              <a:rPr lang="en-US" smtClean="0"/>
              <a:t>1</a:t>
            </a:fld>
            <a:endParaRPr lang="en-US"/>
          </a:p>
        </p:txBody>
      </p:sp>
    </p:spTree>
    <p:extLst>
      <p:ext uri="{BB962C8B-B14F-4D97-AF65-F5344CB8AC3E}">
        <p14:creationId xmlns:p14="http://schemas.microsoft.com/office/powerpoint/2010/main" val="244865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10</a:t>
            </a:fld>
            <a:endParaRPr lang="en-US"/>
          </a:p>
        </p:txBody>
      </p:sp>
    </p:spTree>
    <p:extLst>
      <p:ext uri="{BB962C8B-B14F-4D97-AF65-F5344CB8AC3E}">
        <p14:creationId xmlns:p14="http://schemas.microsoft.com/office/powerpoint/2010/main" val="392111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Notification of final reimbursement does not mean actual receipt of the funds from the Commission.  It means the Commission has provided notification of its final determination of the total actual allowable project cost, total grantee cost (match) and total grant funding and the amount of final disbursement.  </a:t>
            </a:r>
          </a:p>
        </p:txBody>
      </p:sp>
      <p:sp>
        <p:nvSpPr>
          <p:cNvPr id="4" name="Slide Number Placeholder 3"/>
          <p:cNvSpPr>
            <a:spLocks noGrp="1"/>
          </p:cNvSpPr>
          <p:nvPr>
            <p:ph type="sldNum" sz="quarter" idx="5"/>
          </p:nvPr>
        </p:nvSpPr>
        <p:spPr/>
        <p:txBody>
          <a:bodyPr/>
          <a:lstStyle/>
          <a:p>
            <a:fld id="{A6D23078-6FFF-4789-B10D-064B97AE9FA1}" type="slidenum">
              <a:rPr lang="en-US" smtClean="0"/>
              <a:t>11</a:t>
            </a:fld>
            <a:endParaRPr lang="en-US"/>
          </a:p>
        </p:txBody>
      </p:sp>
    </p:spTree>
    <p:extLst>
      <p:ext uri="{BB962C8B-B14F-4D97-AF65-F5344CB8AC3E}">
        <p14:creationId xmlns:p14="http://schemas.microsoft.com/office/powerpoint/2010/main" val="140404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we are half way through the performance period for the first round on CPF, and we understand from the Quarterly Reports that most Subrecipients will begin construction between March and June this year, we wanted to take this opportunity to remind Subrecipients of </a:t>
            </a:r>
            <a:r>
              <a:rPr lang="en-US" u="sng" dirty="0"/>
              <a:t>some</a:t>
            </a:r>
            <a:r>
              <a:rPr lang="en-US" u="none" dirty="0"/>
              <a:t> </a:t>
            </a:r>
            <a:r>
              <a:rPr lang="en-US" dirty="0"/>
              <a:t>of the requirements contained in the Subaward Grant Attestation and Agreement.  </a:t>
            </a:r>
          </a:p>
        </p:txBody>
      </p:sp>
      <p:sp>
        <p:nvSpPr>
          <p:cNvPr id="4" name="Slide Number Placeholder 3"/>
          <p:cNvSpPr>
            <a:spLocks noGrp="1"/>
          </p:cNvSpPr>
          <p:nvPr>
            <p:ph type="sldNum" sz="quarter" idx="5"/>
          </p:nvPr>
        </p:nvSpPr>
        <p:spPr/>
        <p:txBody>
          <a:bodyPr/>
          <a:lstStyle/>
          <a:p>
            <a:fld id="{A6D23078-6FFF-4789-B10D-064B97AE9FA1}" type="slidenum">
              <a:rPr lang="en-US" smtClean="0"/>
              <a:t>12</a:t>
            </a:fld>
            <a:endParaRPr lang="en-US"/>
          </a:p>
        </p:txBody>
      </p:sp>
    </p:spTree>
    <p:extLst>
      <p:ext uri="{BB962C8B-B14F-4D97-AF65-F5344CB8AC3E}">
        <p14:creationId xmlns:p14="http://schemas.microsoft.com/office/powerpoint/2010/main" val="275423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effectLst/>
                <a:latin typeface="Calibri" panose="020F0502020204030204" pitchFamily="34" charset="0"/>
                <a:ea typeface="Calibri" panose="020F0502020204030204" pitchFamily="34" charset="0"/>
              </a:rPr>
              <a:t>Throughout this webinar, we will delve into the content of Section 7 of the Subaward Attestation and Agreement. Subrecipients should bear in mind that the Capital Projects Fund operates strictly on a grant reimbursement basis. Therefore, only eligible project expenses that have been incurred and paid are eligible for reimbursement. Certain expenses may pose challenges in terms of adequate documentation. For example, labor reporting and in-house construction expenses are discussed later in the presentation. Should Subrecipients encounter difficulties in adequately documenting any expense, including those not specifically addressed, we encourage you to reach out to the Commission promptly.</a:t>
            </a: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13</a:t>
            </a:fld>
            <a:endParaRPr lang="en-US"/>
          </a:p>
        </p:txBody>
      </p:sp>
    </p:spTree>
    <p:extLst>
      <p:ext uri="{BB962C8B-B14F-4D97-AF65-F5344CB8AC3E}">
        <p14:creationId xmlns:p14="http://schemas.microsoft.com/office/powerpoint/2010/main" val="1686436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Federal rules require that if there is a conflict of interest (Party A has an interest in Company A (subrecipient) and Company B (contractor to subrecipient) that conflict of interest must be documented and the Commission MUST be notified in writing.  Do not wait to disclose the conflict!  Disclose the conflict immediately or there could be an adverse impact on your project(s), to include the related expenses determined to be not allowable for reimbursement.  Even if you have reason to believe the Commission is aware of the conflict, the Subrecipient MUST still disclose the conflict of interest, in writing, to the Commission.  If you need to disclose a conflict of interest, please contact the Commission at psc.broadband@nebraska.gov to get information on how to appropriately disclose the conflict.  </a:t>
            </a:r>
          </a:p>
        </p:txBody>
      </p:sp>
      <p:sp>
        <p:nvSpPr>
          <p:cNvPr id="4" name="Slide Number Placeholder 3"/>
          <p:cNvSpPr>
            <a:spLocks noGrp="1"/>
          </p:cNvSpPr>
          <p:nvPr>
            <p:ph type="sldNum" sz="quarter" idx="5"/>
          </p:nvPr>
        </p:nvSpPr>
        <p:spPr/>
        <p:txBody>
          <a:bodyPr/>
          <a:lstStyle/>
          <a:p>
            <a:fld id="{A6D23078-6FFF-4789-B10D-064B97AE9FA1}" type="slidenum">
              <a:rPr lang="en-US" smtClean="0"/>
              <a:t>14</a:t>
            </a:fld>
            <a:endParaRPr lang="en-US"/>
          </a:p>
        </p:txBody>
      </p:sp>
    </p:spTree>
    <p:extLst>
      <p:ext uri="{BB962C8B-B14F-4D97-AF65-F5344CB8AC3E}">
        <p14:creationId xmlns:p14="http://schemas.microsoft.com/office/powerpoint/2010/main" val="220417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easy to look up the federal regulations.  Go to the website shown, enter the regulation number and hit “enter”.  The regulation will appear in the results section, click on the code and you can read the entirety of the rule.  </a:t>
            </a:r>
          </a:p>
        </p:txBody>
      </p:sp>
      <p:sp>
        <p:nvSpPr>
          <p:cNvPr id="4" name="Slide Number Placeholder 3"/>
          <p:cNvSpPr>
            <a:spLocks noGrp="1"/>
          </p:cNvSpPr>
          <p:nvPr>
            <p:ph type="sldNum" sz="quarter" idx="5"/>
          </p:nvPr>
        </p:nvSpPr>
        <p:spPr/>
        <p:txBody>
          <a:bodyPr/>
          <a:lstStyle/>
          <a:p>
            <a:fld id="{A6D23078-6FFF-4789-B10D-064B97AE9FA1}" type="slidenum">
              <a:rPr lang="en-US" smtClean="0"/>
              <a:t>15</a:t>
            </a:fld>
            <a:endParaRPr lang="en-US"/>
          </a:p>
        </p:txBody>
      </p:sp>
    </p:spTree>
    <p:extLst>
      <p:ext uri="{BB962C8B-B14F-4D97-AF65-F5344CB8AC3E}">
        <p14:creationId xmlns:p14="http://schemas.microsoft.com/office/powerpoint/2010/main" val="3658584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The following is only a few of the many requirements listed in this section of the Attestation and Agreement.  </a:t>
            </a:r>
          </a:p>
        </p:txBody>
      </p:sp>
      <p:sp>
        <p:nvSpPr>
          <p:cNvPr id="4" name="Slide Number Placeholder 3"/>
          <p:cNvSpPr>
            <a:spLocks noGrp="1"/>
          </p:cNvSpPr>
          <p:nvPr>
            <p:ph type="sldNum" sz="quarter" idx="5"/>
          </p:nvPr>
        </p:nvSpPr>
        <p:spPr/>
        <p:txBody>
          <a:bodyPr/>
          <a:lstStyle/>
          <a:p>
            <a:fld id="{A6D23078-6FFF-4789-B10D-064B97AE9FA1}" type="slidenum">
              <a:rPr lang="en-US" smtClean="0"/>
              <a:t>16</a:t>
            </a:fld>
            <a:endParaRPr lang="en-US"/>
          </a:p>
        </p:txBody>
      </p:sp>
    </p:spTree>
    <p:extLst>
      <p:ext uri="{BB962C8B-B14F-4D97-AF65-F5344CB8AC3E}">
        <p14:creationId xmlns:p14="http://schemas.microsoft.com/office/powerpoint/2010/main" val="125536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The following is only a few of the many requirements listed in this section of </a:t>
            </a:r>
            <a:r>
              <a:rPr lang="en-US" sz="1000">
                <a:latin typeface="Times New Roman" panose="02020603050405020304" pitchFamily="18" charset="0"/>
                <a:ea typeface="Calibri" panose="020F0502020204030204" pitchFamily="34" charset="0"/>
                <a:cs typeface="Times New Roman" panose="02020603050405020304" pitchFamily="18" charset="0"/>
              </a:rPr>
              <a:t>the Attestation and Agreement.  </a:t>
            </a: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17</a:t>
            </a:fld>
            <a:endParaRPr lang="en-US"/>
          </a:p>
        </p:txBody>
      </p:sp>
    </p:spTree>
    <p:extLst>
      <p:ext uri="{BB962C8B-B14F-4D97-AF65-F5344CB8AC3E}">
        <p14:creationId xmlns:p14="http://schemas.microsoft.com/office/powerpoint/2010/main" val="273039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The following is only a few of the many requirements listed in this section of </a:t>
            </a:r>
            <a:r>
              <a:rPr lang="en-US" sz="1000">
                <a:latin typeface="Times New Roman" panose="02020603050405020304" pitchFamily="18" charset="0"/>
                <a:ea typeface="Calibri" panose="020F0502020204030204" pitchFamily="34" charset="0"/>
                <a:cs typeface="Times New Roman" panose="02020603050405020304" pitchFamily="18" charset="0"/>
              </a:rPr>
              <a:t>the Attestation and Agreement.  </a:t>
            </a: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18</a:t>
            </a:fld>
            <a:endParaRPr lang="en-US"/>
          </a:p>
        </p:txBody>
      </p:sp>
    </p:spTree>
    <p:extLst>
      <p:ext uri="{BB962C8B-B14F-4D97-AF65-F5344CB8AC3E}">
        <p14:creationId xmlns:p14="http://schemas.microsoft.com/office/powerpoint/2010/main" val="3977624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A6D23078-6FFF-4789-B10D-064B97AE9FA1}" type="slidenum">
              <a:rPr lang="en-US" smtClean="0"/>
              <a:t>19</a:t>
            </a:fld>
            <a:endParaRPr lang="en-US"/>
          </a:p>
        </p:txBody>
      </p:sp>
    </p:spTree>
    <p:extLst>
      <p:ext uri="{BB962C8B-B14F-4D97-AF65-F5344CB8AC3E}">
        <p14:creationId xmlns:p14="http://schemas.microsoft.com/office/powerpoint/2010/main" val="195941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23078-6FFF-4789-B10D-064B97AE9FA1}" type="slidenum">
              <a:rPr lang="en-US" smtClean="0"/>
              <a:t>2</a:t>
            </a:fld>
            <a:endParaRPr lang="en-US"/>
          </a:p>
        </p:txBody>
      </p:sp>
    </p:spTree>
    <p:extLst>
      <p:ext uri="{BB962C8B-B14F-4D97-AF65-F5344CB8AC3E}">
        <p14:creationId xmlns:p14="http://schemas.microsoft.com/office/powerpoint/2010/main" val="166752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20</a:t>
            </a:fld>
            <a:endParaRPr lang="en-US"/>
          </a:p>
        </p:txBody>
      </p:sp>
    </p:spTree>
    <p:extLst>
      <p:ext uri="{BB962C8B-B14F-4D97-AF65-F5344CB8AC3E}">
        <p14:creationId xmlns:p14="http://schemas.microsoft.com/office/powerpoint/2010/main" val="371667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The non-federal entity is the Subrecipient.  </a:t>
            </a:r>
          </a:p>
        </p:txBody>
      </p:sp>
      <p:sp>
        <p:nvSpPr>
          <p:cNvPr id="4" name="Slide Number Placeholder 3"/>
          <p:cNvSpPr>
            <a:spLocks noGrp="1"/>
          </p:cNvSpPr>
          <p:nvPr>
            <p:ph type="sldNum" sz="quarter" idx="5"/>
          </p:nvPr>
        </p:nvSpPr>
        <p:spPr/>
        <p:txBody>
          <a:bodyPr/>
          <a:lstStyle/>
          <a:p>
            <a:fld id="{A6D23078-6FFF-4789-B10D-064B97AE9FA1}" type="slidenum">
              <a:rPr lang="en-US" smtClean="0"/>
              <a:t>21</a:t>
            </a:fld>
            <a:endParaRPr lang="en-US"/>
          </a:p>
        </p:txBody>
      </p:sp>
    </p:spTree>
    <p:extLst>
      <p:ext uri="{BB962C8B-B14F-4D97-AF65-F5344CB8AC3E}">
        <p14:creationId xmlns:p14="http://schemas.microsoft.com/office/powerpoint/2010/main" val="2869727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22</a:t>
            </a:fld>
            <a:endParaRPr lang="en-US"/>
          </a:p>
        </p:txBody>
      </p:sp>
    </p:spTree>
    <p:extLst>
      <p:ext uri="{BB962C8B-B14F-4D97-AF65-F5344CB8AC3E}">
        <p14:creationId xmlns:p14="http://schemas.microsoft.com/office/powerpoint/2010/main" val="3743981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An Arms Length Transaction is an expression which is commonly used to refer to transactions in which two or more unrelated and unaffiliated parties agree to do business, acting independently and in their self-interest.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If a transaction utilizing CPF funding is not an arms length transaction, the Subrecipient should review the Conflict of Interest rule on slide 6.  Document and notify the Commission.  Approval of the transaction is required in situations where there is a conflict of interest and the transaction was not done at an arms length.  </a:t>
            </a:r>
          </a:p>
        </p:txBody>
      </p:sp>
      <p:sp>
        <p:nvSpPr>
          <p:cNvPr id="4" name="Slide Number Placeholder 3"/>
          <p:cNvSpPr>
            <a:spLocks noGrp="1"/>
          </p:cNvSpPr>
          <p:nvPr>
            <p:ph type="sldNum" sz="quarter" idx="5"/>
          </p:nvPr>
        </p:nvSpPr>
        <p:spPr/>
        <p:txBody>
          <a:bodyPr/>
          <a:lstStyle/>
          <a:p>
            <a:fld id="{A6D23078-6FFF-4789-B10D-064B97AE9FA1}" type="slidenum">
              <a:rPr lang="en-US" smtClean="0"/>
              <a:t>23</a:t>
            </a:fld>
            <a:endParaRPr lang="en-US"/>
          </a:p>
        </p:txBody>
      </p:sp>
    </p:spTree>
    <p:extLst>
      <p:ext uri="{BB962C8B-B14F-4D97-AF65-F5344CB8AC3E}">
        <p14:creationId xmlns:p14="http://schemas.microsoft.com/office/powerpoint/2010/main" val="229907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24</a:t>
            </a:fld>
            <a:endParaRPr lang="en-US"/>
          </a:p>
        </p:txBody>
      </p:sp>
    </p:spTree>
    <p:extLst>
      <p:ext uri="{BB962C8B-B14F-4D97-AF65-F5344CB8AC3E}">
        <p14:creationId xmlns:p14="http://schemas.microsoft.com/office/powerpoint/2010/main" val="2112476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25</a:t>
            </a:fld>
            <a:endParaRPr lang="en-US"/>
          </a:p>
        </p:txBody>
      </p:sp>
    </p:spTree>
    <p:extLst>
      <p:ext uri="{BB962C8B-B14F-4D97-AF65-F5344CB8AC3E}">
        <p14:creationId xmlns:p14="http://schemas.microsoft.com/office/powerpoint/2010/main" val="672937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A6D23078-6FFF-4789-B10D-064B97AE9FA1}" type="slidenum">
              <a:rPr lang="en-US" smtClean="0"/>
              <a:t>26</a:t>
            </a:fld>
            <a:endParaRPr lang="en-US"/>
          </a:p>
        </p:txBody>
      </p:sp>
    </p:spTree>
    <p:extLst>
      <p:ext uri="{BB962C8B-B14F-4D97-AF65-F5344CB8AC3E}">
        <p14:creationId xmlns:p14="http://schemas.microsoft.com/office/powerpoint/2010/main" val="2940949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27</a:t>
            </a:fld>
            <a:endParaRPr lang="en-US"/>
          </a:p>
        </p:txBody>
      </p:sp>
    </p:spTree>
    <p:extLst>
      <p:ext uri="{BB962C8B-B14F-4D97-AF65-F5344CB8AC3E}">
        <p14:creationId xmlns:p14="http://schemas.microsoft.com/office/powerpoint/2010/main" val="2839931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28</a:t>
            </a:fld>
            <a:endParaRPr lang="en-US"/>
          </a:p>
        </p:txBody>
      </p:sp>
    </p:spTree>
    <p:extLst>
      <p:ext uri="{BB962C8B-B14F-4D97-AF65-F5344CB8AC3E}">
        <p14:creationId xmlns:p14="http://schemas.microsoft.com/office/powerpoint/2010/main" val="930891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new expense types have been added since the Budget Template was put out for comment in the 2024 Bridge round.  For Construction of Network, we have added an expense type for Central Office Building and Fiber Splicing.  </a:t>
            </a:r>
          </a:p>
        </p:txBody>
      </p:sp>
      <p:sp>
        <p:nvSpPr>
          <p:cNvPr id="4" name="Slide Number Placeholder 3"/>
          <p:cNvSpPr>
            <a:spLocks noGrp="1"/>
          </p:cNvSpPr>
          <p:nvPr>
            <p:ph type="sldNum" sz="quarter" idx="5"/>
          </p:nvPr>
        </p:nvSpPr>
        <p:spPr/>
        <p:txBody>
          <a:bodyPr/>
          <a:lstStyle/>
          <a:p>
            <a:fld id="{A6D23078-6FFF-4789-B10D-064B97AE9FA1}" type="slidenum">
              <a:rPr lang="en-US" smtClean="0"/>
              <a:t>29</a:t>
            </a:fld>
            <a:endParaRPr lang="en-US"/>
          </a:p>
        </p:txBody>
      </p:sp>
    </p:spTree>
    <p:extLst>
      <p:ext uri="{BB962C8B-B14F-4D97-AF65-F5344CB8AC3E}">
        <p14:creationId xmlns:p14="http://schemas.microsoft.com/office/powerpoint/2010/main" val="288579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Definitions to be familiar with as you navigate participating in this grant opportunity.  </a:t>
            </a:r>
          </a:p>
          <a:p>
            <a:endParaRPr lang="en-US" dirty="0"/>
          </a:p>
        </p:txBody>
      </p:sp>
      <p:sp>
        <p:nvSpPr>
          <p:cNvPr id="4" name="Slide Number Placeholder 3"/>
          <p:cNvSpPr>
            <a:spLocks noGrp="1"/>
          </p:cNvSpPr>
          <p:nvPr>
            <p:ph type="sldNum" sz="quarter" idx="5"/>
          </p:nvPr>
        </p:nvSpPr>
        <p:spPr/>
        <p:txBody>
          <a:bodyPr/>
          <a:lstStyle/>
          <a:p>
            <a:fld id="{A6D23078-6FFF-4789-B10D-064B97AE9FA1}" type="slidenum">
              <a:rPr lang="en-US" smtClean="0"/>
              <a:t>3</a:t>
            </a:fld>
            <a:endParaRPr lang="en-US"/>
          </a:p>
        </p:txBody>
      </p:sp>
    </p:spTree>
    <p:extLst>
      <p:ext uri="{BB962C8B-B14F-4D97-AF65-F5344CB8AC3E}">
        <p14:creationId xmlns:p14="http://schemas.microsoft.com/office/powerpoint/2010/main" val="1523470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In Section I: Summary of Project Expenses ……</a:t>
            </a: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Period of Performance: the date of the Award – June 27, 2023.  The end date of the Period of Performance is equal to the day that the project is certified as complete OR the last day of the allowed project build period (December 27, 2024).  In this example, the period of performance is June 27, 2023 to December 1, 2024 (date the project was certified as complete).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Subrecipient should enter the </a:t>
            </a:r>
            <a:r>
              <a:rPr lang="en-US" sz="1000" b="1" dirty="0">
                <a:latin typeface="Times New Roman" panose="02020603050405020304" pitchFamily="18" charset="0"/>
                <a:ea typeface="Calibri" panose="020F0502020204030204" pitchFamily="34" charset="0"/>
                <a:cs typeface="Times New Roman" panose="02020603050405020304" pitchFamily="18" charset="0"/>
              </a:rPr>
              <a:t>approved APPLICATION </a:t>
            </a:r>
            <a:r>
              <a:rPr lang="en-US" sz="1000" b="0" dirty="0">
                <a:latin typeface="Times New Roman" panose="02020603050405020304" pitchFamily="18" charset="0"/>
                <a:ea typeface="Calibri" panose="020F0502020204030204" pitchFamily="34" charset="0"/>
                <a:cs typeface="Times New Roman" panose="02020603050405020304" pitchFamily="18" charset="0"/>
              </a:rPr>
              <a:t>project cost (what did you say the project was going to cost).  Awardee Match Requirement is the total amount that you said you would pay for the project – based on the approved application cost.  The Awardee % is the percentage amount you agreed to pay.  Grant Funding Awarded is the amount the Commission awarded for the project.  The Grantor % is the percentage amount the Commission agreed to pay for the approved project.  </a:t>
            </a: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30</a:t>
            </a:fld>
            <a:endParaRPr lang="en-US"/>
          </a:p>
        </p:txBody>
      </p:sp>
    </p:spTree>
    <p:extLst>
      <p:ext uri="{BB962C8B-B14F-4D97-AF65-F5344CB8AC3E}">
        <p14:creationId xmlns:p14="http://schemas.microsoft.com/office/powerpoint/2010/main" val="2879742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completed Project Expenses summary that includes examples of data that the Subrecipient will enter to submit the costs obligated and expended for the approved project during the performance period.  There are three main sections.  First, the Original Invoice from Vendor.  Second, the Budget Allocation, and last the Materials/Goods Used for Broadband Deployments.  Let’s take these one section at a time.  </a:t>
            </a:r>
          </a:p>
        </p:txBody>
      </p:sp>
      <p:sp>
        <p:nvSpPr>
          <p:cNvPr id="4" name="Slide Number Placeholder 3"/>
          <p:cNvSpPr>
            <a:spLocks noGrp="1"/>
          </p:cNvSpPr>
          <p:nvPr>
            <p:ph type="sldNum" sz="quarter" idx="5"/>
          </p:nvPr>
        </p:nvSpPr>
        <p:spPr/>
        <p:txBody>
          <a:bodyPr/>
          <a:lstStyle/>
          <a:p>
            <a:fld id="{A6D23078-6FFF-4789-B10D-064B97AE9FA1}" type="slidenum">
              <a:rPr lang="en-US" smtClean="0"/>
              <a:t>31</a:t>
            </a:fld>
            <a:endParaRPr lang="en-US"/>
          </a:p>
        </p:txBody>
      </p:sp>
    </p:spTree>
    <p:extLst>
      <p:ext uri="{BB962C8B-B14F-4D97-AF65-F5344CB8AC3E}">
        <p14:creationId xmlns:p14="http://schemas.microsoft.com/office/powerpoint/2010/main" val="2340383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You will be entering the data directly from the Vendor invoice.  And we have some examples to show you for how to submit the actual vendor invoice.  For purposes of entering the data into the reimbursement template, we need to know what the vendor actually invoiced you, the Subrecipient.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Let’s look at the first line.  Invoice No. comes directly from the vendor invoice.  PDF Name is the name of the PDF file that you submit to us.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Description of Item Purchased – this should be directly from the vendor invoice.  Total Qty Purchased should also be exactly what it shows on the vendor invoice – even if not the entire amount is used for the approved project.  Price Per Qty – this should include the cost per unit/foot + any shipping or freight expense allocated based on total net charged on the invoice.  Proof of payment – This could be a check number, ACH transaction number.  We don’t show it here, but if you are using a credit card Visa 6347 (last four digits) is appropriate.  </a:t>
            </a:r>
          </a:p>
        </p:txBody>
      </p:sp>
      <p:sp>
        <p:nvSpPr>
          <p:cNvPr id="4" name="Slide Number Placeholder 3"/>
          <p:cNvSpPr>
            <a:spLocks noGrp="1"/>
          </p:cNvSpPr>
          <p:nvPr>
            <p:ph type="sldNum" sz="quarter" idx="5"/>
          </p:nvPr>
        </p:nvSpPr>
        <p:spPr/>
        <p:txBody>
          <a:bodyPr/>
          <a:lstStyle/>
          <a:p>
            <a:fld id="{A6D23078-6FFF-4789-B10D-064B97AE9FA1}" type="slidenum">
              <a:rPr lang="en-US" smtClean="0"/>
              <a:t>32</a:t>
            </a:fld>
            <a:endParaRPr lang="en-US"/>
          </a:p>
        </p:txBody>
      </p:sp>
    </p:spTree>
    <p:extLst>
      <p:ext uri="{BB962C8B-B14F-4D97-AF65-F5344CB8AC3E}">
        <p14:creationId xmlns:p14="http://schemas.microsoft.com/office/powerpoint/2010/main" val="2047661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Use the Budget Categories tab to help.  Choose the appropriate Category of Expense.  And then choose the appropriate Expense Type.  The Expense Type’s are general in nature.  Use your discretion and choose what best defines the purpose of the expenditure.  Use Edit PDF function to add information directly to the vendor invoice to provide additional context when you feel it is appropriate.  More information is always better than less information.  And will help us to process the request for reimbursement quicker.  </a:t>
            </a:r>
          </a:p>
        </p:txBody>
      </p:sp>
      <p:sp>
        <p:nvSpPr>
          <p:cNvPr id="4" name="Slide Number Placeholder 3"/>
          <p:cNvSpPr>
            <a:spLocks noGrp="1"/>
          </p:cNvSpPr>
          <p:nvPr>
            <p:ph type="sldNum" sz="quarter" idx="5"/>
          </p:nvPr>
        </p:nvSpPr>
        <p:spPr/>
        <p:txBody>
          <a:bodyPr/>
          <a:lstStyle/>
          <a:p>
            <a:fld id="{A6D23078-6FFF-4789-B10D-064B97AE9FA1}" type="slidenum">
              <a:rPr lang="en-US" smtClean="0"/>
              <a:t>33</a:t>
            </a:fld>
            <a:endParaRPr lang="en-US"/>
          </a:p>
        </p:txBody>
      </p:sp>
    </p:spTree>
    <p:extLst>
      <p:ext uri="{BB962C8B-B14F-4D97-AF65-F5344CB8AC3E}">
        <p14:creationId xmlns:p14="http://schemas.microsoft.com/office/powerpoint/2010/main" val="4281707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This section is where you tell us the Qty Placed in Service for the Project.  Remember the first line item had 150 qty purchased in total.  But for this CPF approved project, you utilized only 7 items.  All other fields will auto populate.  </a:t>
            </a:r>
            <a:r>
              <a:rPr lang="en-US" sz="1000" b="1" dirty="0">
                <a:latin typeface="Times New Roman" panose="02020603050405020304" pitchFamily="18" charset="0"/>
                <a:ea typeface="Calibri" panose="020F0502020204030204" pitchFamily="34" charset="0"/>
                <a:cs typeface="Times New Roman" panose="02020603050405020304" pitchFamily="18" charset="0"/>
              </a:rPr>
              <a:t>Do not over-write the formulas in these fields.  </a:t>
            </a: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34</a:t>
            </a:fld>
            <a:endParaRPr lang="en-US"/>
          </a:p>
        </p:txBody>
      </p:sp>
    </p:spTree>
    <p:extLst>
      <p:ext uri="{BB962C8B-B14F-4D97-AF65-F5344CB8AC3E}">
        <p14:creationId xmlns:p14="http://schemas.microsoft.com/office/powerpoint/2010/main" val="4245491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35</a:t>
            </a:fld>
            <a:endParaRPr lang="en-US"/>
          </a:p>
        </p:txBody>
      </p:sp>
    </p:spTree>
    <p:extLst>
      <p:ext uri="{BB962C8B-B14F-4D97-AF65-F5344CB8AC3E}">
        <p14:creationId xmlns:p14="http://schemas.microsoft.com/office/powerpoint/2010/main" val="1193637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focus on this very first line of the Reimbursement Template.  Notice there is only ONE line item on the reimbursement template.  Notice that the original invoice has a quantity of 150.  But the Materials/Goods Used for Broadband Deployment has a quantity of 7.  Now, let’s look at a different way to submit the Vendor invoice to the Commission.  </a:t>
            </a:r>
          </a:p>
        </p:txBody>
      </p:sp>
      <p:sp>
        <p:nvSpPr>
          <p:cNvPr id="4" name="Slide Number Placeholder 3"/>
          <p:cNvSpPr>
            <a:spLocks noGrp="1"/>
          </p:cNvSpPr>
          <p:nvPr>
            <p:ph type="sldNum" sz="quarter" idx="5"/>
          </p:nvPr>
        </p:nvSpPr>
        <p:spPr/>
        <p:txBody>
          <a:bodyPr/>
          <a:lstStyle/>
          <a:p>
            <a:fld id="{A6D23078-6FFF-4789-B10D-064B97AE9FA1}" type="slidenum">
              <a:rPr lang="en-US" smtClean="0"/>
              <a:t>36</a:t>
            </a:fld>
            <a:endParaRPr lang="en-US"/>
          </a:p>
        </p:txBody>
      </p:sp>
    </p:spTree>
    <p:extLst>
      <p:ext uri="{BB962C8B-B14F-4D97-AF65-F5344CB8AC3E}">
        <p14:creationId xmlns:p14="http://schemas.microsoft.com/office/powerpoint/2010/main" val="3628674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things.  Highlighting is VERY helpful.  Draw our attention to what we need to note on the invoice.  The more time we spend trying to interpret the Vendor Invoice and the data on the reimbursement template makes it more likely your reimbursement request will be delayed.  The more questions we have, the longer it takes to process the reimbursement request.  Get ahead of the questions and tell us what we need to know.  Highlight – Invoice #, Date of Invoice, Payor, line item or items directly associated with the project.  In this case, only the first line on the invoice is for Sandhills Area 1 project.  Use the Edit feature to “add text box”.  Change font to RED and interpret the invoice – What was purchased, calculation for unit of measure (total) and then calculate what was actually used for the project.  This should match what is on the reimbursement template.  </a:t>
            </a:r>
          </a:p>
        </p:txBody>
      </p:sp>
      <p:sp>
        <p:nvSpPr>
          <p:cNvPr id="4" name="Slide Number Placeholder 3"/>
          <p:cNvSpPr>
            <a:spLocks noGrp="1"/>
          </p:cNvSpPr>
          <p:nvPr>
            <p:ph type="sldNum" sz="quarter" idx="5"/>
          </p:nvPr>
        </p:nvSpPr>
        <p:spPr/>
        <p:txBody>
          <a:bodyPr/>
          <a:lstStyle/>
          <a:p>
            <a:fld id="{A6D23078-6FFF-4789-B10D-064B97AE9FA1}" type="slidenum">
              <a:rPr lang="en-US" smtClean="0"/>
              <a:t>37</a:t>
            </a:fld>
            <a:endParaRPr lang="en-US"/>
          </a:p>
        </p:txBody>
      </p:sp>
    </p:spTree>
    <p:extLst>
      <p:ext uri="{BB962C8B-B14F-4D97-AF65-F5344CB8AC3E}">
        <p14:creationId xmlns:p14="http://schemas.microsoft.com/office/powerpoint/2010/main" val="1600803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line items on the Vendor Invoice.  Two line items on the reimbursement template.  </a:t>
            </a:r>
          </a:p>
        </p:txBody>
      </p:sp>
      <p:sp>
        <p:nvSpPr>
          <p:cNvPr id="4" name="Slide Number Placeholder 3"/>
          <p:cNvSpPr>
            <a:spLocks noGrp="1"/>
          </p:cNvSpPr>
          <p:nvPr>
            <p:ph type="sldNum" sz="quarter" idx="5"/>
          </p:nvPr>
        </p:nvSpPr>
        <p:spPr/>
        <p:txBody>
          <a:bodyPr/>
          <a:lstStyle/>
          <a:p>
            <a:fld id="{A6D23078-6FFF-4789-B10D-064B97AE9FA1}" type="slidenum">
              <a:rPr lang="en-US" smtClean="0"/>
              <a:t>38</a:t>
            </a:fld>
            <a:endParaRPr lang="en-US"/>
          </a:p>
        </p:txBody>
      </p:sp>
    </p:spTree>
    <p:extLst>
      <p:ext uri="{BB962C8B-B14F-4D97-AF65-F5344CB8AC3E}">
        <p14:creationId xmlns:p14="http://schemas.microsoft.com/office/powerpoint/2010/main" val="3915967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Freight is eligible for reimbursement.  Sales Tax is not.  Notice what is highlighted.  When preparing the Vendor invoices to the Commission bear in mind a few things.  The Audit period is five years </a:t>
            </a:r>
            <a:r>
              <a:rPr lang="en-US" b="1" dirty="0"/>
              <a:t>after close-out </a:t>
            </a:r>
            <a:r>
              <a:rPr lang="en-US" b="0" dirty="0"/>
              <a:t>(Commission final payment for the project).  Which means 6-7 years from now a federal government employee (Treasury, OMB, Inspector General, etc.) is going to potentially be looking at the data submitted to verify the expenditures related to your project.  For the benefit of the entity it is in your best interest to spell everything out.  Tell the story about THIS invoice and its relation to the approved project.  Jane in accounting knows everything about this invoice in 2024.  Jane may be unavailable when the auditor comes knocking.  You don’t want to be in a position of trying to figure out the specifics of any of the Vendor Invoices 6-7 years later.  </a:t>
            </a:r>
          </a:p>
          <a:p>
            <a:endParaRPr lang="en-US" b="0" dirty="0"/>
          </a:p>
          <a:p>
            <a:r>
              <a:rPr lang="en-US" b="0" dirty="0"/>
              <a:t>In addition, by proactively telling us directly on the invoice exactly how the price per unit was calculated, the Commission can verify the math and more efficiently (and quickly) process the request for reimbursement.  If the price per unit does not match what is on the Reimbursement template, and we have to figure out how the price per unit was calculated, it will delay your reimbursement request.  </a:t>
            </a:r>
          </a:p>
          <a:p>
            <a:endParaRPr lang="en-US" b="0" dirty="0"/>
          </a:p>
          <a:p>
            <a:r>
              <a:rPr lang="en-US" b="0" dirty="0"/>
              <a:t>More immediately though, providing Commission staff the information as shown in this example when submitting your Vendor Invoices is going to greatly increase the efficiency of staff review, reduce the number of emails from staff asking questions, etc.  If there are too many questions to process your reimbursement timely (30-60 days) it could take several months until we have adequate documentation necessary to process your reimbursement request.  </a:t>
            </a:r>
            <a:endParaRPr lang="en-US" dirty="0"/>
          </a:p>
        </p:txBody>
      </p:sp>
      <p:sp>
        <p:nvSpPr>
          <p:cNvPr id="4" name="Slide Number Placeholder 3"/>
          <p:cNvSpPr>
            <a:spLocks noGrp="1"/>
          </p:cNvSpPr>
          <p:nvPr>
            <p:ph type="sldNum" sz="quarter" idx="5"/>
          </p:nvPr>
        </p:nvSpPr>
        <p:spPr/>
        <p:txBody>
          <a:bodyPr/>
          <a:lstStyle/>
          <a:p>
            <a:fld id="{A6D23078-6FFF-4789-B10D-064B97AE9FA1}" type="slidenum">
              <a:rPr lang="en-US" smtClean="0"/>
              <a:t>39</a:t>
            </a:fld>
            <a:endParaRPr lang="en-US"/>
          </a:p>
        </p:txBody>
      </p:sp>
    </p:spTree>
    <p:extLst>
      <p:ext uri="{BB962C8B-B14F-4D97-AF65-F5344CB8AC3E}">
        <p14:creationId xmlns:p14="http://schemas.microsoft.com/office/powerpoint/2010/main" val="273502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CPF, the legal term is Subrecipient.  </a:t>
            </a:r>
          </a:p>
        </p:txBody>
      </p:sp>
      <p:sp>
        <p:nvSpPr>
          <p:cNvPr id="4" name="Slide Number Placeholder 3"/>
          <p:cNvSpPr>
            <a:spLocks noGrp="1"/>
          </p:cNvSpPr>
          <p:nvPr>
            <p:ph type="sldNum" sz="quarter" idx="5"/>
          </p:nvPr>
        </p:nvSpPr>
        <p:spPr/>
        <p:txBody>
          <a:bodyPr/>
          <a:lstStyle/>
          <a:p>
            <a:fld id="{A6D23078-6FFF-4789-B10D-064B97AE9FA1}" type="slidenum">
              <a:rPr lang="en-US" smtClean="0"/>
              <a:t>4</a:t>
            </a:fld>
            <a:endParaRPr lang="en-US"/>
          </a:p>
        </p:txBody>
      </p:sp>
    </p:spTree>
    <p:extLst>
      <p:ext uri="{BB962C8B-B14F-4D97-AF65-F5344CB8AC3E}">
        <p14:creationId xmlns:p14="http://schemas.microsoft.com/office/powerpoint/2010/main" val="2799982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The Subrecipient must have an internal means of tracking how much time employees are spending on the project vs. non-project related activities.  </a:t>
            </a:r>
          </a:p>
        </p:txBody>
      </p:sp>
      <p:sp>
        <p:nvSpPr>
          <p:cNvPr id="4" name="Slide Number Placeholder 3"/>
          <p:cNvSpPr>
            <a:spLocks noGrp="1"/>
          </p:cNvSpPr>
          <p:nvPr>
            <p:ph type="sldNum" sz="quarter" idx="5"/>
          </p:nvPr>
        </p:nvSpPr>
        <p:spPr/>
        <p:txBody>
          <a:bodyPr/>
          <a:lstStyle/>
          <a:p>
            <a:fld id="{A6D23078-6FFF-4789-B10D-064B97AE9FA1}" type="slidenum">
              <a:rPr lang="en-US" smtClean="0"/>
              <a:t>40</a:t>
            </a:fld>
            <a:endParaRPr lang="en-US"/>
          </a:p>
        </p:txBody>
      </p:sp>
    </p:spTree>
    <p:extLst>
      <p:ext uri="{BB962C8B-B14F-4D97-AF65-F5344CB8AC3E}">
        <p14:creationId xmlns:p14="http://schemas.microsoft.com/office/powerpoint/2010/main" val="1846925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Reimbursement template contains a “Time Sheet Example” tab.  You can utilize this to record the time.  Or you can provide documentation directly from your internal tracking system.  Documentation must include the same information collected on the “Time Sheet Example” at a minimum.  Contact the Commission to discuss how to adequately document internal direct labor.  </a:t>
            </a:r>
          </a:p>
        </p:txBody>
      </p:sp>
      <p:sp>
        <p:nvSpPr>
          <p:cNvPr id="4" name="Slide Number Placeholder 3"/>
          <p:cNvSpPr>
            <a:spLocks noGrp="1"/>
          </p:cNvSpPr>
          <p:nvPr>
            <p:ph type="sldNum" sz="quarter" idx="5"/>
          </p:nvPr>
        </p:nvSpPr>
        <p:spPr/>
        <p:txBody>
          <a:bodyPr/>
          <a:lstStyle/>
          <a:p>
            <a:fld id="{A6D23078-6FFF-4789-B10D-064B97AE9FA1}" type="slidenum">
              <a:rPr lang="en-US" smtClean="0"/>
              <a:t>41</a:t>
            </a:fld>
            <a:endParaRPr lang="en-US"/>
          </a:p>
        </p:txBody>
      </p:sp>
    </p:spTree>
    <p:extLst>
      <p:ext uri="{BB962C8B-B14F-4D97-AF65-F5344CB8AC3E}">
        <p14:creationId xmlns:p14="http://schemas.microsoft.com/office/powerpoint/2010/main" val="2402403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Time Sheet Example, there is a requirement to enter the Category of Expense and Expense Type.  We do need data, even internal expenses, to be tracked by expense type.  Columns L, M and N will automatically calculate the number of hours for each category of expense and expense type for the Employee.  </a:t>
            </a:r>
            <a:r>
              <a:rPr lang="en-US" b="1" dirty="0"/>
              <a:t>Remember: </a:t>
            </a:r>
            <a:r>
              <a:rPr lang="en-US" b="0" dirty="0"/>
              <a:t>Each employee should have its own separate time sheet.  </a:t>
            </a:r>
            <a:endParaRPr lang="en-US" dirty="0"/>
          </a:p>
        </p:txBody>
      </p:sp>
      <p:sp>
        <p:nvSpPr>
          <p:cNvPr id="4" name="Slide Number Placeholder 3"/>
          <p:cNvSpPr>
            <a:spLocks noGrp="1"/>
          </p:cNvSpPr>
          <p:nvPr>
            <p:ph type="sldNum" sz="quarter" idx="5"/>
          </p:nvPr>
        </p:nvSpPr>
        <p:spPr/>
        <p:txBody>
          <a:bodyPr/>
          <a:lstStyle/>
          <a:p>
            <a:fld id="{A6D23078-6FFF-4789-B10D-064B97AE9FA1}" type="slidenum">
              <a:rPr lang="en-US" smtClean="0"/>
              <a:t>42</a:t>
            </a:fld>
            <a:endParaRPr lang="en-US"/>
          </a:p>
        </p:txBody>
      </p:sp>
    </p:spTree>
    <p:extLst>
      <p:ext uri="{BB962C8B-B14F-4D97-AF65-F5344CB8AC3E}">
        <p14:creationId xmlns:p14="http://schemas.microsoft.com/office/powerpoint/2010/main" val="3582707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requesting reimbursement for direct internal labor, Section 2 must be completed.  </a:t>
            </a:r>
          </a:p>
        </p:txBody>
      </p:sp>
      <p:sp>
        <p:nvSpPr>
          <p:cNvPr id="4" name="Slide Number Placeholder 3"/>
          <p:cNvSpPr>
            <a:spLocks noGrp="1"/>
          </p:cNvSpPr>
          <p:nvPr>
            <p:ph type="sldNum" sz="quarter" idx="5"/>
          </p:nvPr>
        </p:nvSpPr>
        <p:spPr/>
        <p:txBody>
          <a:bodyPr/>
          <a:lstStyle/>
          <a:p>
            <a:fld id="{A6D23078-6FFF-4789-B10D-064B97AE9FA1}" type="slidenum">
              <a:rPr lang="en-US" smtClean="0"/>
              <a:t>43</a:t>
            </a:fld>
            <a:endParaRPr lang="en-US"/>
          </a:p>
        </p:txBody>
      </p:sp>
    </p:spTree>
    <p:extLst>
      <p:ext uri="{BB962C8B-B14F-4D97-AF65-F5344CB8AC3E}">
        <p14:creationId xmlns:p14="http://schemas.microsoft.com/office/powerpoint/2010/main" val="1336071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Section 2. Labor Reporting is complete, enter the respective data in Section 1. Project Expense.  If the Budget Allocation is different, (engineering, directional drilling, customer drops, etc.) then the labor should be reported on separate line items based on the Budget Allocation.  </a:t>
            </a:r>
          </a:p>
        </p:txBody>
      </p:sp>
      <p:sp>
        <p:nvSpPr>
          <p:cNvPr id="4" name="Slide Number Placeholder 3"/>
          <p:cNvSpPr>
            <a:spLocks noGrp="1"/>
          </p:cNvSpPr>
          <p:nvPr>
            <p:ph type="sldNum" sz="quarter" idx="5"/>
          </p:nvPr>
        </p:nvSpPr>
        <p:spPr/>
        <p:txBody>
          <a:bodyPr/>
          <a:lstStyle/>
          <a:p>
            <a:fld id="{A6D23078-6FFF-4789-B10D-064B97AE9FA1}" type="slidenum">
              <a:rPr lang="en-US" smtClean="0"/>
              <a:t>44</a:t>
            </a:fld>
            <a:endParaRPr lang="en-US"/>
          </a:p>
        </p:txBody>
      </p:sp>
    </p:spTree>
    <p:extLst>
      <p:ext uri="{BB962C8B-B14F-4D97-AF65-F5344CB8AC3E}">
        <p14:creationId xmlns:p14="http://schemas.microsoft.com/office/powerpoint/2010/main" val="437120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45</a:t>
            </a:fld>
            <a:endParaRPr lang="en-US"/>
          </a:p>
        </p:txBody>
      </p:sp>
    </p:spTree>
    <p:extLst>
      <p:ext uri="{BB962C8B-B14F-4D97-AF65-F5344CB8AC3E}">
        <p14:creationId xmlns:p14="http://schemas.microsoft.com/office/powerpoint/2010/main" val="3450809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effectLst/>
                <a:latin typeface="Roboto" panose="02000000000000000000" pitchFamily="2" charset="0"/>
                <a:ea typeface="Roboto" panose="02000000000000000000" pitchFamily="2" charset="0"/>
                <a:cs typeface="Calibri" panose="020F0502020204030204" pitchFamily="34" charset="0"/>
              </a:rPr>
              <a:t>We recognize that accounting practices may differ from company to company due to a variety of factors such as the company's size, internal processes, and systems, and that these inherent differences can lead to variations in how expenses are categorized, documented, and reported internally. Therefore, we </a:t>
            </a:r>
            <a:r>
              <a:rPr lang="en-US" sz="2800" b="0" i="0" dirty="0">
                <a:solidFill>
                  <a:srgbClr val="0D0D0D"/>
                </a:solidFill>
                <a:effectLst/>
                <a:latin typeface="Roboto" panose="02000000000000000000" pitchFamily="2" charset="0"/>
                <a:ea typeface="Roboto" panose="02000000000000000000" pitchFamily="2" charset="0"/>
              </a:rPr>
              <a:t>request that companies utilizing such cost allocation processes provide an explanation of their methodology to the Commission for consideration as early as possible. </a:t>
            </a:r>
            <a:endParaRPr lang="en-US" sz="1000" dirty="0">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46</a:t>
            </a:fld>
            <a:endParaRPr lang="en-US"/>
          </a:p>
        </p:txBody>
      </p:sp>
    </p:spTree>
    <p:extLst>
      <p:ext uri="{BB962C8B-B14F-4D97-AF65-F5344CB8AC3E}">
        <p14:creationId xmlns:p14="http://schemas.microsoft.com/office/powerpoint/2010/main" val="1661778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following information provided as a reminder of the language of the Attestation and Agreement, section 8(4).  The following is the exact language in the Attestation </a:t>
            </a:r>
            <a:r>
              <a:rPr lang="en-US"/>
              <a:t>and Agreement.  </a:t>
            </a:r>
            <a:endParaRPr lang="en-US" dirty="0"/>
          </a:p>
        </p:txBody>
      </p:sp>
      <p:sp>
        <p:nvSpPr>
          <p:cNvPr id="4" name="Slide Number Placeholder 3"/>
          <p:cNvSpPr>
            <a:spLocks noGrp="1"/>
          </p:cNvSpPr>
          <p:nvPr>
            <p:ph type="sldNum" sz="quarter" idx="5"/>
          </p:nvPr>
        </p:nvSpPr>
        <p:spPr/>
        <p:txBody>
          <a:bodyPr/>
          <a:lstStyle/>
          <a:p>
            <a:fld id="{A6D23078-6FFF-4789-B10D-064B97AE9FA1}" type="slidenum">
              <a:rPr lang="en-US" smtClean="0"/>
              <a:t>47</a:t>
            </a:fld>
            <a:endParaRPr lang="en-US"/>
          </a:p>
        </p:txBody>
      </p:sp>
    </p:spTree>
    <p:extLst>
      <p:ext uri="{BB962C8B-B14F-4D97-AF65-F5344CB8AC3E}">
        <p14:creationId xmlns:p14="http://schemas.microsoft.com/office/powerpoint/2010/main" val="2812992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48</a:t>
            </a:fld>
            <a:endParaRPr lang="en-US"/>
          </a:p>
        </p:txBody>
      </p:sp>
    </p:spTree>
    <p:extLst>
      <p:ext uri="{BB962C8B-B14F-4D97-AF65-F5344CB8AC3E}">
        <p14:creationId xmlns:p14="http://schemas.microsoft.com/office/powerpoint/2010/main" val="2783800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49</a:t>
            </a:fld>
            <a:endParaRPr lang="en-US"/>
          </a:p>
        </p:txBody>
      </p:sp>
    </p:spTree>
    <p:extLst>
      <p:ext uri="{BB962C8B-B14F-4D97-AF65-F5344CB8AC3E}">
        <p14:creationId xmlns:p14="http://schemas.microsoft.com/office/powerpoint/2010/main" val="74895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are going to briefly discuss how to correctly report your project as “complete” on the Subrecipient Quarterly Report.  </a:t>
            </a:r>
          </a:p>
        </p:txBody>
      </p:sp>
      <p:sp>
        <p:nvSpPr>
          <p:cNvPr id="4" name="Slide Number Placeholder 3"/>
          <p:cNvSpPr>
            <a:spLocks noGrp="1"/>
          </p:cNvSpPr>
          <p:nvPr>
            <p:ph type="sldNum" sz="quarter" idx="5"/>
          </p:nvPr>
        </p:nvSpPr>
        <p:spPr/>
        <p:txBody>
          <a:bodyPr/>
          <a:lstStyle/>
          <a:p>
            <a:fld id="{A6D23078-6FFF-4789-B10D-064B97AE9FA1}" type="slidenum">
              <a:rPr lang="en-US" smtClean="0"/>
              <a:t>5</a:t>
            </a:fld>
            <a:endParaRPr lang="en-US"/>
          </a:p>
        </p:txBody>
      </p:sp>
    </p:spTree>
    <p:extLst>
      <p:ext uri="{BB962C8B-B14F-4D97-AF65-F5344CB8AC3E}">
        <p14:creationId xmlns:p14="http://schemas.microsoft.com/office/powerpoint/2010/main" val="269013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50</a:t>
            </a:fld>
            <a:endParaRPr lang="en-US"/>
          </a:p>
        </p:txBody>
      </p:sp>
    </p:spTree>
    <p:extLst>
      <p:ext uri="{BB962C8B-B14F-4D97-AF65-F5344CB8AC3E}">
        <p14:creationId xmlns:p14="http://schemas.microsoft.com/office/powerpoint/2010/main" val="40001654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51</a:t>
            </a:fld>
            <a:endParaRPr lang="en-US"/>
          </a:p>
        </p:txBody>
      </p:sp>
    </p:spTree>
    <p:extLst>
      <p:ext uri="{BB962C8B-B14F-4D97-AF65-F5344CB8AC3E}">
        <p14:creationId xmlns:p14="http://schemas.microsoft.com/office/powerpoint/2010/main" val="3052216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3078-6FFF-4789-B10D-064B97AE9FA1}" type="slidenum">
              <a:rPr lang="en-US" smtClean="0"/>
              <a:t>52</a:t>
            </a:fld>
            <a:endParaRPr lang="en-US"/>
          </a:p>
        </p:txBody>
      </p:sp>
    </p:spTree>
    <p:extLst>
      <p:ext uri="{BB962C8B-B14F-4D97-AF65-F5344CB8AC3E}">
        <p14:creationId xmlns:p14="http://schemas.microsoft.com/office/powerpoint/2010/main" val="461548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23078-6FFF-4789-B10D-064B97AE9FA1}" type="slidenum">
              <a:rPr lang="en-US" smtClean="0"/>
              <a:t>53</a:t>
            </a:fld>
            <a:endParaRPr lang="en-US"/>
          </a:p>
        </p:txBody>
      </p:sp>
    </p:spTree>
    <p:extLst>
      <p:ext uri="{BB962C8B-B14F-4D97-AF65-F5344CB8AC3E}">
        <p14:creationId xmlns:p14="http://schemas.microsoft.com/office/powerpoint/2010/main" val="217829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Do report the Actual Construction Completion date on the Subrecipient Quarterly Report, Item Number 31.  </a:t>
            </a:r>
          </a:p>
        </p:txBody>
      </p:sp>
      <p:sp>
        <p:nvSpPr>
          <p:cNvPr id="4" name="Slide Number Placeholder 3"/>
          <p:cNvSpPr>
            <a:spLocks noGrp="1"/>
          </p:cNvSpPr>
          <p:nvPr>
            <p:ph type="sldNum" sz="quarter" idx="5"/>
          </p:nvPr>
        </p:nvSpPr>
        <p:spPr/>
        <p:txBody>
          <a:bodyPr/>
          <a:lstStyle/>
          <a:p>
            <a:fld id="{A6D23078-6FFF-4789-B10D-064B97AE9FA1}" type="slidenum">
              <a:rPr lang="en-US" smtClean="0"/>
              <a:t>6</a:t>
            </a:fld>
            <a:endParaRPr lang="en-US"/>
          </a:p>
        </p:txBody>
      </p:sp>
    </p:spTree>
    <p:extLst>
      <p:ext uri="{BB962C8B-B14F-4D97-AF65-F5344CB8AC3E}">
        <p14:creationId xmlns:p14="http://schemas.microsoft.com/office/powerpoint/2010/main" val="209598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Specifically, we are talking about #26 – Has the subrecipient initiated work necessary to complete the approved project?  </a:t>
            </a:r>
          </a:p>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defTabSz="931774">
              <a:defRPr/>
            </a:pPr>
            <a:r>
              <a:rPr lang="en-US" sz="1000" dirty="0">
                <a:latin typeface="Times New Roman" panose="02020603050405020304" pitchFamily="18" charset="0"/>
                <a:ea typeface="Calibri" panose="020F0502020204030204" pitchFamily="34" charset="0"/>
                <a:cs typeface="Times New Roman" panose="02020603050405020304" pitchFamily="18" charset="0"/>
              </a:rPr>
              <a:t>There are two different “project completions”.  What is reported to the Commission, per the process outlined in the CPF-1 order (6/27/2023).  And what is reported via the Subrecipient Quarterly Report.  </a:t>
            </a:r>
          </a:p>
        </p:txBody>
      </p:sp>
      <p:sp>
        <p:nvSpPr>
          <p:cNvPr id="4" name="Slide Number Placeholder 3"/>
          <p:cNvSpPr>
            <a:spLocks noGrp="1"/>
          </p:cNvSpPr>
          <p:nvPr>
            <p:ph type="sldNum" sz="quarter" idx="5"/>
          </p:nvPr>
        </p:nvSpPr>
        <p:spPr/>
        <p:txBody>
          <a:bodyPr/>
          <a:lstStyle/>
          <a:p>
            <a:fld id="{A6D23078-6FFF-4789-B10D-064B97AE9FA1}" type="slidenum">
              <a:rPr lang="en-US" smtClean="0"/>
              <a:t>7</a:t>
            </a:fld>
            <a:endParaRPr lang="en-US"/>
          </a:p>
        </p:txBody>
      </p:sp>
    </p:spTree>
    <p:extLst>
      <p:ext uri="{BB962C8B-B14F-4D97-AF65-F5344CB8AC3E}">
        <p14:creationId xmlns:p14="http://schemas.microsoft.com/office/powerpoint/2010/main" val="359232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8</a:t>
            </a:fld>
            <a:endParaRPr lang="en-US"/>
          </a:p>
        </p:txBody>
      </p:sp>
    </p:spTree>
    <p:extLst>
      <p:ext uri="{BB962C8B-B14F-4D97-AF65-F5344CB8AC3E}">
        <p14:creationId xmlns:p14="http://schemas.microsoft.com/office/powerpoint/2010/main" val="3494713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D23078-6FFF-4789-B10D-064B97AE9FA1}" type="slidenum">
              <a:rPr lang="en-US" smtClean="0"/>
              <a:t>9</a:t>
            </a:fld>
            <a:endParaRPr lang="en-US"/>
          </a:p>
        </p:txBody>
      </p:sp>
    </p:spTree>
    <p:extLst>
      <p:ext uri="{BB962C8B-B14F-4D97-AF65-F5344CB8AC3E}">
        <p14:creationId xmlns:p14="http://schemas.microsoft.com/office/powerpoint/2010/main" val="1555714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6375" y="3078163"/>
            <a:ext cx="9144000" cy="11795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p:cNvSpPr>
            <a:spLocks noGrp="1"/>
          </p:cNvSpPr>
          <p:nvPr>
            <p:ph type="title"/>
          </p:nvPr>
        </p:nvSpPr>
        <p:spPr>
          <a:xfrm>
            <a:off x="1476375" y="609600"/>
            <a:ext cx="9144000" cy="1966913"/>
          </a:xfrm>
        </p:spPr>
        <p:txBody>
          <a:bodyPr/>
          <a:lstStyle/>
          <a:p>
            <a:r>
              <a:rPr lang="en-US" dirty="0"/>
              <a:t>Click to edit Master title style</a:t>
            </a:r>
          </a:p>
        </p:txBody>
      </p:sp>
    </p:spTree>
    <p:extLst>
      <p:ext uri="{BB962C8B-B14F-4D97-AF65-F5344CB8AC3E}">
        <p14:creationId xmlns:p14="http://schemas.microsoft.com/office/powerpoint/2010/main" val="134014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EC7F1D-78CB-4CEB-9869-FD7CDAEE1B6B}" type="datetimeFigureOut">
              <a:rPr lang="en-US" smtClean="0"/>
              <a:t>6/21/2024</a:t>
            </a:fld>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dirty="0"/>
          </a:p>
        </p:txBody>
      </p:sp>
    </p:spTree>
    <p:extLst>
      <p:ext uri="{BB962C8B-B14F-4D97-AF65-F5344CB8AC3E}">
        <p14:creationId xmlns:p14="http://schemas.microsoft.com/office/powerpoint/2010/main" val="424765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5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5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EC7F1D-78CB-4CEB-9869-FD7CDAEE1B6B}" type="datetimeFigureOut">
              <a:rPr lang="en-US" smtClean="0"/>
              <a:t>6/21/2024</a:t>
            </a:fld>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a:p>
        </p:txBody>
      </p:sp>
    </p:spTree>
    <p:extLst>
      <p:ext uri="{BB962C8B-B14F-4D97-AF65-F5344CB8AC3E}">
        <p14:creationId xmlns:p14="http://schemas.microsoft.com/office/powerpoint/2010/main" val="14462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latin typeface="Roboto Slab" pitchFamily="2" charset="0"/>
                <a:ea typeface="Roboto Slab" pitchFamily="2" charset="0"/>
              </a:defRPr>
            </a:lvl1pPr>
            <a:lvl2pPr>
              <a:defRPr>
                <a:solidFill>
                  <a:schemeClr val="bg1"/>
                </a:solidFill>
                <a:latin typeface="Roboto Slab" pitchFamily="2" charset="0"/>
                <a:ea typeface="Roboto Slab" pitchFamily="2" charset="0"/>
              </a:defRPr>
            </a:lvl2pPr>
            <a:lvl3pPr>
              <a:defRPr>
                <a:solidFill>
                  <a:schemeClr val="bg1"/>
                </a:solidFill>
                <a:latin typeface="Roboto Slab" pitchFamily="2" charset="0"/>
                <a:ea typeface="Roboto Slab" pitchFamily="2" charset="0"/>
              </a:defRPr>
            </a:lvl3pPr>
            <a:lvl4pPr>
              <a:defRPr>
                <a:solidFill>
                  <a:schemeClr val="bg1"/>
                </a:solidFill>
                <a:latin typeface="Roboto Slab" pitchFamily="2" charset="0"/>
                <a:ea typeface="Roboto Slab" pitchFamily="2" charset="0"/>
              </a:defRPr>
            </a:lvl4pPr>
            <a:lvl5pPr>
              <a:defRPr>
                <a:solidFill>
                  <a:schemeClr val="bg1"/>
                </a:solidFill>
                <a:latin typeface="Roboto Slab" pitchFamily="2" charset="0"/>
                <a:ea typeface="Roboto Slab"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latin typeface="Roboto Slab" pitchFamily="2" charset="0"/>
                <a:ea typeface="Roboto Slab" pitchFamily="2" charset="0"/>
              </a:defRPr>
            </a:lvl1pPr>
            <a:lvl2pPr>
              <a:defRPr>
                <a:solidFill>
                  <a:schemeClr val="bg1"/>
                </a:solidFill>
                <a:latin typeface="Roboto Slab" pitchFamily="2" charset="0"/>
                <a:ea typeface="Roboto Slab" pitchFamily="2" charset="0"/>
              </a:defRPr>
            </a:lvl2pPr>
            <a:lvl3pPr>
              <a:defRPr>
                <a:solidFill>
                  <a:schemeClr val="bg1"/>
                </a:solidFill>
                <a:latin typeface="Roboto Slab" pitchFamily="2" charset="0"/>
                <a:ea typeface="Roboto Slab" pitchFamily="2" charset="0"/>
              </a:defRPr>
            </a:lvl3pPr>
            <a:lvl4pPr>
              <a:defRPr>
                <a:solidFill>
                  <a:schemeClr val="bg1"/>
                </a:solidFill>
                <a:latin typeface="Roboto Slab" pitchFamily="2" charset="0"/>
                <a:ea typeface="Roboto Slab" pitchFamily="2" charset="0"/>
              </a:defRPr>
            </a:lvl4pPr>
            <a:lvl5pPr>
              <a:defRPr>
                <a:solidFill>
                  <a:schemeClr val="bg1"/>
                </a:solidFill>
                <a:latin typeface="Roboto Slab" pitchFamily="2" charset="0"/>
                <a:ea typeface="Roboto Slab"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EC7F1D-78CB-4CEB-9869-FD7CDAEE1B6B}" type="datetimeFigureOut">
              <a:rPr lang="en-US" smtClean="0"/>
              <a:t>6/21/2024</a:t>
            </a:fld>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a:p>
        </p:txBody>
      </p:sp>
    </p:spTree>
    <p:extLst>
      <p:ext uri="{BB962C8B-B14F-4D97-AF65-F5344CB8AC3E}">
        <p14:creationId xmlns:p14="http://schemas.microsoft.com/office/powerpoint/2010/main" val="177727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49351"/>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404812"/>
          </a:xfrm>
        </p:spPr>
        <p:txBody>
          <a:bodyPr anchor="b"/>
          <a:lstStyle>
            <a:lvl1pPr marL="0" indent="0">
              <a:buNone/>
              <a:defRPr sz="2400" b="1">
                <a:solidFill>
                  <a:srgbClr val="BB1F53"/>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352675"/>
            <a:ext cx="5157787" cy="3836988"/>
          </a:xfrm>
        </p:spPr>
        <p:txBody>
          <a:bodyPr/>
          <a:lstStyle>
            <a:lvl1pPr>
              <a:defRPr>
                <a:solidFill>
                  <a:schemeClr val="bg1"/>
                </a:solidFill>
                <a:latin typeface="Roboto Slab" pitchFamily="2" charset="0"/>
                <a:ea typeface="Roboto Slab" pitchFamily="2" charset="0"/>
              </a:defRPr>
            </a:lvl1pPr>
            <a:lvl2pPr>
              <a:defRPr>
                <a:solidFill>
                  <a:schemeClr val="bg1"/>
                </a:solidFill>
                <a:latin typeface="Roboto Slab" pitchFamily="2" charset="0"/>
                <a:ea typeface="Roboto Slab" pitchFamily="2" charset="0"/>
              </a:defRPr>
            </a:lvl2pPr>
            <a:lvl3pPr>
              <a:defRPr>
                <a:solidFill>
                  <a:schemeClr val="bg1"/>
                </a:solidFill>
                <a:latin typeface="Roboto Slab" pitchFamily="2" charset="0"/>
                <a:ea typeface="Roboto Slab" pitchFamily="2" charset="0"/>
              </a:defRPr>
            </a:lvl3pPr>
            <a:lvl4pPr>
              <a:defRPr>
                <a:solidFill>
                  <a:schemeClr val="bg1"/>
                </a:solidFill>
                <a:latin typeface="Roboto Slab" pitchFamily="2" charset="0"/>
                <a:ea typeface="Roboto Slab" pitchFamily="2" charset="0"/>
              </a:defRPr>
            </a:lvl4pPr>
            <a:lvl5pPr>
              <a:defRPr>
                <a:solidFill>
                  <a:schemeClr val="bg1"/>
                </a:solidFill>
                <a:latin typeface="Roboto Slab" pitchFamily="2" charset="0"/>
                <a:ea typeface="Roboto Slab"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2352675"/>
            <a:ext cx="5183188" cy="3836988"/>
          </a:xfrm>
        </p:spPr>
        <p:txBody>
          <a:bodyPr/>
          <a:lstStyle>
            <a:lvl1pPr>
              <a:defRPr>
                <a:solidFill>
                  <a:schemeClr val="bg1"/>
                </a:solidFill>
                <a:latin typeface="Roboto Slab" pitchFamily="2" charset="0"/>
                <a:ea typeface="Roboto Slab" pitchFamily="2" charset="0"/>
              </a:defRPr>
            </a:lvl1pPr>
            <a:lvl2pPr>
              <a:defRPr>
                <a:solidFill>
                  <a:schemeClr val="bg1"/>
                </a:solidFill>
                <a:latin typeface="Roboto Slab" pitchFamily="2" charset="0"/>
                <a:ea typeface="Roboto Slab" pitchFamily="2" charset="0"/>
              </a:defRPr>
            </a:lvl2pPr>
            <a:lvl3pPr>
              <a:defRPr>
                <a:solidFill>
                  <a:schemeClr val="bg1"/>
                </a:solidFill>
                <a:latin typeface="Roboto Slab" pitchFamily="2" charset="0"/>
                <a:ea typeface="Roboto Slab" pitchFamily="2" charset="0"/>
              </a:defRPr>
            </a:lvl3pPr>
            <a:lvl4pPr>
              <a:defRPr>
                <a:solidFill>
                  <a:schemeClr val="bg1"/>
                </a:solidFill>
                <a:latin typeface="Roboto Slab" pitchFamily="2" charset="0"/>
                <a:ea typeface="Roboto Slab" pitchFamily="2" charset="0"/>
              </a:defRPr>
            </a:lvl4pPr>
            <a:lvl5pPr>
              <a:defRPr>
                <a:solidFill>
                  <a:schemeClr val="bg1"/>
                </a:solidFill>
                <a:latin typeface="Roboto Slab" pitchFamily="2" charset="0"/>
                <a:ea typeface="Roboto Slab"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EC7F1D-78CB-4CEB-9869-FD7CDAEE1B6B}" type="datetimeFigureOut">
              <a:rPr lang="en-US" smtClean="0"/>
              <a:t>6/21/2024</a:t>
            </a:fld>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a:p>
        </p:txBody>
      </p:sp>
    </p:spTree>
    <p:extLst>
      <p:ext uri="{BB962C8B-B14F-4D97-AF65-F5344CB8AC3E}">
        <p14:creationId xmlns:p14="http://schemas.microsoft.com/office/powerpoint/2010/main" val="339538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450" y="1460500"/>
            <a:ext cx="10515600"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2564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839788" y="2057400"/>
            <a:ext cx="3932237" cy="3811588"/>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7"/>
          <p:cNvSpPr>
            <a:spLocks noGrp="1"/>
          </p:cNvSpPr>
          <p:nvPr>
            <p:ph type="dt" sz="half" idx="10"/>
          </p:nvPr>
        </p:nvSpPr>
        <p:spPr/>
        <p:txBody>
          <a:bodyPr/>
          <a:lstStyle/>
          <a:p>
            <a:fld id="{62EC7F1D-78CB-4CEB-9869-FD7CDAEE1B6B}" type="datetimeFigureOut">
              <a:rPr lang="en-US" smtClean="0"/>
              <a:t>6/21/2024</a:t>
            </a:fld>
            <a:endParaRPr lang="en-US"/>
          </a:p>
        </p:txBody>
      </p:sp>
    </p:spTree>
    <p:extLst>
      <p:ext uri="{BB962C8B-B14F-4D97-AF65-F5344CB8AC3E}">
        <p14:creationId xmlns:p14="http://schemas.microsoft.com/office/powerpoint/2010/main" val="314159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19335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EC7F1D-78CB-4CEB-9869-FD7CDAEE1B6B}" type="datetimeFigureOut">
              <a:rPr lang="en-US" smtClean="0"/>
              <a:t>6/21/2024</a:t>
            </a:fld>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a:p>
        </p:txBody>
      </p:sp>
    </p:spTree>
    <p:extLst>
      <p:ext uri="{BB962C8B-B14F-4D97-AF65-F5344CB8AC3E}">
        <p14:creationId xmlns:p14="http://schemas.microsoft.com/office/powerpoint/2010/main" val="172369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060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Roboto Slab" pitchFamily="2" charset="0"/>
                <a:ea typeface="Roboto Slab" pitchFamily="2" charset="0"/>
                <a:cs typeface="Roboto Light" panose="02000000000000000000" pitchFamily="2" charset="0"/>
              </a:defRPr>
            </a:lvl1pPr>
          </a:lstStyle>
          <a:p>
            <a:fld id="{62EC7F1D-78CB-4CEB-9869-FD7CDAEE1B6B}" type="datetimeFigureOut">
              <a:rPr lang="en-US" smtClean="0"/>
              <a:pPr/>
              <a:t>6/21/2024</a:t>
            </a:fld>
            <a:endParaRPr lang="en-US" dirty="0"/>
          </a:p>
        </p:txBody>
      </p:sp>
    </p:spTree>
    <p:extLst>
      <p:ext uri="{BB962C8B-B14F-4D97-AF65-F5344CB8AC3E}">
        <p14:creationId xmlns:p14="http://schemas.microsoft.com/office/powerpoint/2010/main" val="390394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rgbClr val="00607F"/>
          </a:solidFill>
          <a:latin typeface="Montserrat Ultra Light" panose="000003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sc.broadband@nebrask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psc.broadband@nebraska.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52AF-76EE-49A8-8517-04E936E73DF9}"/>
              </a:ext>
            </a:extLst>
          </p:cNvPr>
          <p:cNvSpPr>
            <a:spLocks noGrp="1"/>
          </p:cNvSpPr>
          <p:nvPr>
            <p:ph type="title"/>
          </p:nvPr>
        </p:nvSpPr>
        <p:spPr>
          <a:xfrm>
            <a:off x="838200" y="457200"/>
            <a:ext cx="10515600" cy="5091545"/>
          </a:xfrm>
        </p:spPr>
        <p:txBody>
          <a:bodyPr>
            <a:normAutofit/>
          </a:bodyPr>
          <a:lstStyle/>
          <a:p>
            <a:pPr algn="ctr"/>
            <a:r>
              <a:rPr lang="en-US" sz="5400" b="1" dirty="0">
                <a:solidFill>
                  <a:schemeClr val="accent2"/>
                </a:solidFill>
                <a:latin typeface="Montserrat SemiBold" panose="00000700000000000000" pitchFamily="2" charset="0"/>
              </a:rPr>
              <a:t>Nebraska Capital Projects Fund (CPF)</a:t>
            </a:r>
            <a:br>
              <a:rPr lang="en-US" sz="5400" b="1" dirty="0">
                <a:solidFill>
                  <a:schemeClr val="accent2"/>
                </a:solidFill>
                <a:latin typeface="Montserrat SemiBold" panose="00000700000000000000" pitchFamily="2" charset="0"/>
              </a:rPr>
            </a:br>
            <a:br>
              <a:rPr lang="en-US" sz="5400" b="1" dirty="0">
                <a:solidFill>
                  <a:schemeClr val="accent2"/>
                </a:solidFill>
                <a:latin typeface="Montserrat SemiBold" panose="00000700000000000000" pitchFamily="2" charset="0"/>
              </a:rPr>
            </a:br>
            <a:r>
              <a:rPr lang="en-US" sz="5400" b="1" dirty="0">
                <a:solidFill>
                  <a:schemeClr val="accent2"/>
                </a:solidFill>
                <a:latin typeface="Montserrat Thin" panose="00000300000000000000" pitchFamily="2" charset="0"/>
              </a:rPr>
              <a:t>Project Completion and Reimbursement Guidance</a:t>
            </a:r>
            <a:br>
              <a:rPr lang="en-US" sz="5400" b="1" dirty="0">
                <a:latin typeface="Montserrat SemiBold" panose="00000700000000000000" pitchFamily="2" charset="0"/>
              </a:rPr>
            </a:br>
            <a:br>
              <a:rPr lang="en-US" sz="2400" b="1" dirty="0">
                <a:latin typeface="Montserrat SemiBold" panose="00000700000000000000" pitchFamily="2" charset="0"/>
              </a:rPr>
            </a:br>
            <a:endParaRPr lang="en-US" sz="5400" b="1" dirty="0">
              <a:solidFill>
                <a:schemeClr val="accent2"/>
              </a:solidFill>
              <a:latin typeface="Montserrat" panose="00000500000000000000" pitchFamily="2" charset="0"/>
            </a:endParaRPr>
          </a:p>
        </p:txBody>
      </p:sp>
    </p:spTree>
    <p:extLst>
      <p:ext uri="{BB962C8B-B14F-4D97-AF65-F5344CB8AC3E}">
        <p14:creationId xmlns:p14="http://schemas.microsoft.com/office/powerpoint/2010/main" val="55351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200" dirty="0">
                <a:latin typeface="Montserrat SemiBold" panose="00000700000000000000" pitchFamily="2" charset="0"/>
              </a:rPr>
              <a:t>Project Status – Quarterly Report</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Project Completion for purposes of the Quarterly Report </a:t>
            </a:r>
            <a:r>
              <a:rPr lang="en-US" sz="2400" b="1" dirty="0">
                <a:latin typeface="Roboto" panose="02000000000000000000" pitchFamily="2" charset="0"/>
                <a:ea typeface="Roboto" panose="02000000000000000000" pitchFamily="2" charset="0"/>
              </a:rPr>
              <a:t>will not</a:t>
            </a:r>
            <a:r>
              <a:rPr lang="en-US" sz="2400" dirty="0">
                <a:latin typeface="Roboto" panose="02000000000000000000" pitchFamily="2" charset="0"/>
                <a:ea typeface="Roboto" panose="02000000000000000000" pitchFamily="2" charset="0"/>
              </a:rPr>
              <a:t> be the same date as reported to the Commission on the Certification of Project Completion form.  </a:t>
            </a:r>
          </a:p>
          <a:p>
            <a:pPr marL="0" indent="0">
              <a:lnSpc>
                <a:spcPct val="110000"/>
              </a:lnSpc>
              <a:buNone/>
            </a:pPr>
            <a:r>
              <a:rPr lang="en-US" sz="2400" dirty="0">
                <a:latin typeface="Roboto" panose="02000000000000000000" pitchFamily="2" charset="0"/>
                <a:ea typeface="Roboto" panose="02000000000000000000" pitchFamily="2" charset="0"/>
              </a:rPr>
              <a:t>In order for the project status on the Quarterly Report to be “completed” the following conditions must be met: </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Certification of Project Completion submitted to the Commission</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Speed Testing completed and submitted to the Commission</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Reimbursement Request </a:t>
            </a:r>
            <a:r>
              <a:rPr lang="en-US" sz="2400" b="1" dirty="0">
                <a:latin typeface="Roboto" panose="02000000000000000000" pitchFamily="2" charset="0"/>
                <a:ea typeface="Roboto" panose="02000000000000000000" pitchFamily="2" charset="0"/>
              </a:rPr>
              <a:t>submitted</a:t>
            </a:r>
            <a:r>
              <a:rPr lang="en-US" sz="2400" dirty="0">
                <a:latin typeface="Roboto" panose="02000000000000000000" pitchFamily="2" charset="0"/>
                <a:ea typeface="Roboto" panose="02000000000000000000" pitchFamily="2" charset="0"/>
              </a:rPr>
              <a:t> to the Commission and </a:t>
            </a:r>
            <a:r>
              <a:rPr lang="en-US" sz="2400" b="1" dirty="0">
                <a:latin typeface="Roboto" panose="02000000000000000000" pitchFamily="2" charset="0"/>
                <a:ea typeface="Roboto" panose="02000000000000000000" pitchFamily="2" charset="0"/>
              </a:rPr>
              <a:t>processed </a:t>
            </a:r>
            <a:r>
              <a:rPr lang="en-US" sz="2400" dirty="0">
                <a:latin typeface="Roboto" panose="02000000000000000000" pitchFamily="2" charset="0"/>
                <a:ea typeface="Roboto" panose="02000000000000000000" pitchFamily="2" charset="0"/>
              </a:rPr>
              <a:t>by the Commission.    </a:t>
            </a:r>
          </a:p>
        </p:txBody>
      </p:sp>
    </p:spTree>
    <p:extLst>
      <p:ext uri="{BB962C8B-B14F-4D97-AF65-F5344CB8AC3E}">
        <p14:creationId xmlns:p14="http://schemas.microsoft.com/office/powerpoint/2010/main" val="85015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200" dirty="0">
                <a:latin typeface="Montserrat SemiBold" panose="00000700000000000000" pitchFamily="2" charset="0"/>
              </a:rPr>
              <a:t>Project Status – Quarterly Report</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fontScale="92500" lnSpcReduction="10000"/>
          </a:bodyPr>
          <a:lstStyle/>
          <a:p>
            <a:pPr marL="0" indent="0">
              <a:lnSpc>
                <a:spcPct val="110000"/>
              </a:lnSpc>
              <a:buNone/>
            </a:pPr>
            <a:r>
              <a:rPr lang="en-US" sz="2400" dirty="0">
                <a:latin typeface="Roboto" panose="02000000000000000000" pitchFamily="2" charset="0"/>
                <a:ea typeface="Roboto" panose="02000000000000000000" pitchFamily="2" charset="0"/>
              </a:rPr>
              <a:t>How to report status of project on the Quarterly Report: </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Once the Certification of Project Completion has been submitted to the Commission, please report project as 93% complete.  </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Once Speed Testing has been submitted to the Commission, please report project as 95% complete.</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Once the Reimbursement Request has been </a:t>
            </a:r>
            <a:r>
              <a:rPr lang="en-US" sz="2400" b="1" dirty="0">
                <a:latin typeface="Roboto" panose="02000000000000000000" pitchFamily="2" charset="0"/>
                <a:ea typeface="Roboto" panose="02000000000000000000" pitchFamily="2" charset="0"/>
              </a:rPr>
              <a:t>submitted</a:t>
            </a:r>
            <a:r>
              <a:rPr lang="en-US" sz="2400" dirty="0">
                <a:latin typeface="Roboto" panose="02000000000000000000" pitchFamily="2" charset="0"/>
                <a:ea typeface="Roboto" panose="02000000000000000000" pitchFamily="2" charset="0"/>
              </a:rPr>
              <a:t> to the Commission, please report project as 97% complete.    </a:t>
            </a:r>
          </a:p>
          <a:p>
            <a:pPr marL="457200" indent="-457200">
              <a:lnSpc>
                <a:spcPct val="110000"/>
              </a:lnSpc>
              <a:buFont typeface="+mj-lt"/>
              <a:buAutoNum type="arabicPeriod"/>
            </a:pPr>
            <a:r>
              <a:rPr lang="en-US" sz="2400" b="1" dirty="0">
                <a:latin typeface="Roboto" panose="02000000000000000000" pitchFamily="2" charset="0"/>
                <a:ea typeface="Roboto" panose="02000000000000000000" pitchFamily="2" charset="0"/>
              </a:rPr>
              <a:t>Only </a:t>
            </a:r>
            <a:r>
              <a:rPr lang="en-US" sz="2400" dirty="0">
                <a:latin typeface="Roboto" panose="02000000000000000000" pitchFamily="2" charset="0"/>
                <a:ea typeface="Roboto" panose="02000000000000000000" pitchFamily="2" charset="0"/>
              </a:rPr>
              <a:t>report project as “completed” on the quarterly report once the Commission has completed it’s review of the Reimbursement Request. Use the date the Commission notifies you of final reimbursement as the “completion” date on the Quarterly Report.  </a:t>
            </a:r>
            <a:endParaRPr lang="en-US" sz="24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0099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CE0A-C959-4AA4-BF21-C6F91554B9A8}"/>
              </a:ext>
            </a:extLst>
          </p:cNvPr>
          <p:cNvSpPr>
            <a:spLocks noGrp="1"/>
          </p:cNvSpPr>
          <p:nvPr>
            <p:ph type="title"/>
          </p:nvPr>
        </p:nvSpPr>
        <p:spPr>
          <a:xfrm>
            <a:off x="838200" y="2103437"/>
            <a:ext cx="10515600" cy="1325563"/>
          </a:xfrm>
        </p:spPr>
        <p:txBody>
          <a:bodyPr>
            <a:normAutofit fontScale="90000"/>
          </a:bodyPr>
          <a:lstStyle/>
          <a:p>
            <a:pPr algn="ctr"/>
            <a:r>
              <a:rPr lang="en-US" dirty="0">
                <a:solidFill>
                  <a:schemeClr val="accent2"/>
                </a:solidFill>
                <a:latin typeface="Montserrat SemiBold" panose="00000700000000000000" pitchFamily="2" charset="0"/>
              </a:rPr>
              <a:t>Reminders of Requirements Within the CPF Subaward Grant Attestation and Agreement</a:t>
            </a:r>
          </a:p>
        </p:txBody>
      </p:sp>
    </p:spTree>
    <p:extLst>
      <p:ext uri="{BB962C8B-B14F-4D97-AF65-F5344CB8AC3E}">
        <p14:creationId xmlns:p14="http://schemas.microsoft.com/office/powerpoint/2010/main" val="325462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4000" dirty="0">
                <a:latin typeface="Montserrat SemiBold" panose="00000700000000000000" pitchFamily="2" charset="0"/>
              </a:rPr>
              <a:t>Grant Reimbursement</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CPF Subaward Grant Attestation and Agreement Section 7</a:t>
            </a:r>
          </a:p>
          <a:p>
            <a:pPr>
              <a:lnSpc>
                <a:spcPct val="110000"/>
              </a:lnSpc>
            </a:pPr>
            <a:r>
              <a:rPr lang="en-US" sz="2400" dirty="0">
                <a:latin typeface="Roboto" panose="02000000000000000000" pitchFamily="2" charset="0"/>
                <a:ea typeface="Roboto" panose="02000000000000000000" pitchFamily="2" charset="0"/>
              </a:rPr>
              <a:t>Subrecipient certifies that it will only seek reimbursement for eligible costs under the Grant Award</a:t>
            </a:r>
          </a:p>
          <a:p>
            <a:pPr>
              <a:lnSpc>
                <a:spcPct val="110000"/>
              </a:lnSpc>
            </a:pPr>
            <a:r>
              <a:rPr lang="en-US" sz="2400" dirty="0">
                <a:latin typeface="Roboto" panose="02000000000000000000" pitchFamily="2" charset="0"/>
                <a:ea typeface="Roboto" panose="02000000000000000000" pitchFamily="2" charset="0"/>
              </a:rPr>
              <a:t>To the extent applicable, in addition to any other terms, conditions, restrictions, or limitations applicable to eligible costs or reimbursable expenses established by the Commission, costs or expenses charged, paid, or reimbursed under the Grant Award shall be determined as allowable under the cost principles detailed in 2 CFR 200 Subpart E – Cost Principles</a:t>
            </a:r>
          </a:p>
        </p:txBody>
      </p:sp>
    </p:spTree>
    <p:extLst>
      <p:ext uri="{BB962C8B-B14F-4D97-AF65-F5344CB8AC3E}">
        <p14:creationId xmlns:p14="http://schemas.microsoft.com/office/powerpoint/2010/main" val="136410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4000" dirty="0">
                <a:latin typeface="Montserrat SemiBold" panose="00000700000000000000" pitchFamily="2" charset="0"/>
              </a:rPr>
              <a:t>Conflicts of Interest</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CPF Subaward Grant Attestation and Agreement Section 13</a:t>
            </a:r>
          </a:p>
          <a:p>
            <a:pPr marL="0" indent="0">
              <a:lnSpc>
                <a:spcPct val="110000"/>
              </a:lnSpc>
              <a:buNone/>
            </a:pPr>
            <a:r>
              <a:rPr lang="en-US" sz="2400" dirty="0">
                <a:latin typeface="Roboto" panose="02000000000000000000" pitchFamily="2" charset="0"/>
                <a:ea typeface="Roboto" panose="02000000000000000000" pitchFamily="2" charset="0"/>
              </a:rPr>
              <a:t>Subrecipient understands and agrees it must maintain a conflict of interest policy consistent with 2 C.F.R. § 200.318(c) and that such conflict of interest policy is applicable to each activity funded under this Grant Award.  Subrecipient must disclose in writing to the Commission or Treasury, as appropriate, any potential conflict of interest affecting the awarded funds in accordance with 2 C.F.R. § 200.112.</a:t>
            </a:r>
          </a:p>
        </p:txBody>
      </p:sp>
    </p:spTree>
    <p:extLst>
      <p:ext uri="{BB962C8B-B14F-4D97-AF65-F5344CB8AC3E}">
        <p14:creationId xmlns:p14="http://schemas.microsoft.com/office/powerpoint/2010/main" val="61709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E4CF2C-986E-C68F-59DC-E146C6CB6916}"/>
              </a:ext>
            </a:extLst>
          </p:cNvPr>
          <p:cNvPicPr>
            <a:picLocks noChangeAspect="1"/>
          </p:cNvPicPr>
          <p:nvPr/>
        </p:nvPicPr>
        <p:blipFill>
          <a:blip r:embed="rId3"/>
          <a:stretch>
            <a:fillRect/>
          </a:stretch>
        </p:blipFill>
        <p:spPr>
          <a:xfrm>
            <a:off x="643467" y="811784"/>
            <a:ext cx="10905066" cy="523443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85AF79-584E-F1D2-2325-9627A52C676C}"/>
              </a:ext>
            </a:extLst>
          </p:cNvPr>
          <p:cNvSpPr txBox="1"/>
          <p:nvPr/>
        </p:nvSpPr>
        <p:spPr>
          <a:xfrm>
            <a:off x="2215128" y="303741"/>
            <a:ext cx="2732928" cy="646331"/>
          </a:xfrm>
          <a:prstGeom prst="rect">
            <a:avLst/>
          </a:prstGeom>
          <a:noFill/>
        </p:spPr>
        <p:txBody>
          <a:bodyPr wrap="none" rtlCol="0">
            <a:spAutoFit/>
          </a:bodyPr>
          <a:lstStyle/>
          <a:p>
            <a:r>
              <a:rPr lang="en-US" sz="3600" dirty="0"/>
              <a:t>www.ecfr.gov</a:t>
            </a:r>
          </a:p>
        </p:txBody>
      </p:sp>
    </p:spTree>
    <p:extLst>
      <p:ext uri="{BB962C8B-B14F-4D97-AF65-F5344CB8AC3E}">
        <p14:creationId xmlns:p14="http://schemas.microsoft.com/office/powerpoint/2010/main" val="129769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4000" dirty="0">
                <a:latin typeface="Montserrat SemiBold" panose="00000700000000000000" pitchFamily="2" charset="0"/>
              </a:rPr>
              <a:t>Compliance with Applicable Laws</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CPF Subaward Attestation and Agreement Section 14(2)(d)</a:t>
            </a:r>
          </a:p>
          <a:p>
            <a:pPr marL="0" indent="0">
              <a:lnSpc>
                <a:spcPct val="110000"/>
              </a:lnSpc>
              <a:buNone/>
            </a:pPr>
            <a:r>
              <a:rPr lang="en-US" sz="2400" dirty="0">
                <a:latin typeface="Roboto" panose="02000000000000000000" pitchFamily="2" charset="0"/>
                <a:ea typeface="Roboto" panose="02000000000000000000" pitchFamily="2" charset="0"/>
              </a:rPr>
              <a:t>These audit requirements do not generally apply to for-profit business; however, the Commission remains responsible for ensuring compliance with Treasury requirements through the implementation of audit and monitoring controls pursuant to 2 C.F.R. 200.501(h).  Accordingly, the requirements of this Section shall apply to Subrecipients and Subrecipient’s Contractors.  Subrecipients shall require and cause any Subrecipient Contractor or subgrantee or subrecipient used by Subrecipient in connection with the Grant Award to </a:t>
            </a:r>
            <a:r>
              <a:rPr lang="en-US" sz="2400" b="1" i="1" dirty="0">
                <a:latin typeface="Roboto" panose="02000000000000000000" pitchFamily="2" charset="0"/>
                <a:ea typeface="Roboto" panose="02000000000000000000" pitchFamily="2" charset="0"/>
              </a:rPr>
              <a:t>agree to and be subject to and bound by such terms.</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6856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600" dirty="0">
                <a:latin typeface="Montserrat SemiBold" panose="00000700000000000000" pitchFamily="2" charset="0"/>
              </a:rPr>
              <a:t>Compliance with Applicable Laws (cont’d)</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CPF Subaward Attestation and Agreement Section 14(3)</a:t>
            </a:r>
          </a:p>
          <a:p>
            <a:pPr algn="l"/>
            <a:r>
              <a:rPr lang="en-US" sz="2400" dirty="0">
                <a:latin typeface="Roboto" panose="02000000000000000000" pitchFamily="2" charset="0"/>
                <a:ea typeface="Roboto" panose="02000000000000000000" pitchFamily="2" charset="0"/>
              </a:rPr>
              <a:t>Subpart (c) states that Subrecipients are required to develop appropriate internal control procedures consistent with 2 C.F.R. </a:t>
            </a:r>
            <a:r>
              <a:rPr lang="en-US" sz="2400" b="0" i="0" u="none" strike="noStrike" baseline="0" dirty="0">
                <a:solidFill>
                  <a:srgbClr val="000000"/>
                </a:solidFill>
                <a:latin typeface="Roboto" panose="02000000000000000000" pitchFamily="2" charset="0"/>
                <a:ea typeface="Roboto" panose="02000000000000000000" pitchFamily="2" charset="0"/>
              </a:rPr>
              <a:t>§ 200.303.</a:t>
            </a:r>
          </a:p>
          <a:p>
            <a:pPr algn="l"/>
            <a:r>
              <a:rPr lang="en-US" sz="2400" dirty="0">
                <a:solidFill>
                  <a:srgbClr val="000000"/>
                </a:solidFill>
                <a:latin typeface="Roboto" panose="02000000000000000000" pitchFamily="2" charset="0"/>
                <a:ea typeface="Roboto" panose="02000000000000000000" pitchFamily="2" charset="0"/>
              </a:rPr>
              <a:t>Subpart (h) requires compliance with New Restrictions on Lobbying, 31 C.F.R. Part 21.  Subrecipients must include the required language in any and all contracts that utilize federal funds.  </a:t>
            </a:r>
          </a:p>
          <a:p>
            <a:pPr algn="l"/>
            <a:r>
              <a:rPr lang="en-US" sz="2400" b="0" i="0" u="none" strike="noStrike" baseline="0" dirty="0">
                <a:solidFill>
                  <a:srgbClr val="000000"/>
                </a:solidFill>
                <a:latin typeface="Roboto" panose="02000000000000000000" pitchFamily="2" charset="0"/>
                <a:ea typeface="Roboto" panose="02000000000000000000" pitchFamily="2" charset="0"/>
              </a:rPr>
              <a:t>Subpart (l) requires compliance with all contract provisions for non-federal entity (Subrecipient) contracts under federal awards under Appendix II, 2 C.F.R. Part 200.  </a:t>
            </a:r>
          </a:p>
          <a:p>
            <a:endParaRPr lang="en-US" sz="1800" b="0" i="0" u="none" strike="noStrike" baseline="0" dirty="0">
              <a:solidFill>
                <a:srgbClr val="000000"/>
              </a:solidFill>
              <a:latin typeface="Times New Roman" panose="02020603050405020304" pitchFamily="18" charset="0"/>
            </a:endParaRPr>
          </a:p>
          <a:p>
            <a:pPr marL="0" indent="0">
              <a:lnSpc>
                <a:spcPct val="110000"/>
              </a:lnSpc>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8848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600" dirty="0">
                <a:latin typeface="Montserrat SemiBold" panose="00000700000000000000" pitchFamily="2" charset="0"/>
              </a:rPr>
              <a:t>Compliance with Applicable Laws (cont’d)</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CPF Subaward Attestation and Agreement Section 14(10)</a:t>
            </a:r>
          </a:p>
          <a:p>
            <a:pPr algn="l"/>
            <a:r>
              <a:rPr lang="en-US" sz="2400" dirty="0">
                <a:latin typeface="Roboto" panose="02000000000000000000" pitchFamily="2" charset="0"/>
                <a:ea typeface="Roboto" panose="02000000000000000000" pitchFamily="2" charset="0"/>
              </a:rPr>
              <a:t>In the event of Subrecipient’s noncompliance with section 604 of the Act, or any other applicable laws, Treasury’s implementing regulations, guidance or any reporting or any other program requirements, Treasury and the Commission may impose additional conditions on the receipt of grant reimbursement or any future grant funding, if any, or take any other available remedies as set forth in 2 C.F.R. </a:t>
            </a:r>
            <a:r>
              <a:rPr lang="en-US" sz="2400" b="0" i="0" u="none" strike="noStrike" baseline="0" dirty="0">
                <a:solidFill>
                  <a:srgbClr val="000000"/>
                </a:solidFill>
                <a:latin typeface="Roboto" panose="02000000000000000000" pitchFamily="2" charset="0"/>
                <a:ea typeface="Roboto" panose="02000000000000000000" pitchFamily="2" charset="0"/>
              </a:rPr>
              <a:t>§ 200.339.  Funding provided may be subject to recoupment, in whole or in part and any additional payments may be subject to withholding.    </a:t>
            </a:r>
          </a:p>
          <a:p>
            <a:endParaRPr lang="en-US" sz="1800" b="0" i="0" u="none" strike="noStrike" baseline="0" dirty="0">
              <a:solidFill>
                <a:srgbClr val="000000"/>
              </a:solidFill>
              <a:latin typeface="Times New Roman" panose="02020603050405020304" pitchFamily="18" charset="0"/>
            </a:endParaRPr>
          </a:p>
          <a:p>
            <a:pPr marL="0" indent="0">
              <a:lnSpc>
                <a:spcPct val="110000"/>
              </a:lnSpc>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966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CE0A-C959-4AA4-BF21-C6F91554B9A8}"/>
              </a:ext>
            </a:extLst>
          </p:cNvPr>
          <p:cNvSpPr>
            <a:spLocks noGrp="1"/>
          </p:cNvSpPr>
          <p:nvPr>
            <p:ph type="title"/>
          </p:nvPr>
        </p:nvSpPr>
        <p:spPr>
          <a:xfrm>
            <a:off x="838200" y="2103437"/>
            <a:ext cx="10515600" cy="1325563"/>
          </a:xfrm>
        </p:spPr>
        <p:txBody>
          <a:bodyPr/>
          <a:lstStyle/>
          <a:p>
            <a:pPr algn="ctr"/>
            <a:r>
              <a:rPr lang="en-US" dirty="0">
                <a:solidFill>
                  <a:schemeClr val="accent2"/>
                </a:solidFill>
                <a:latin typeface="Montserrat SemiBold" panose="00000700000000000000" pitchFamily="2" charset="0"/>
              </a:rPr>
              <a:t>What is an Eligible Expense for Reimbursement</a:t>
            </a:r>
          </a:p>
        </p:txBody>
      </p:sp>
    </p:spTree>
    <p:extLst>
      <p:ext uri="{BB962C8B-B14F-4D97-AF65-F5344CB8AC3E}">
        <p14:creationId xmlns:p14="http://schemas.microsoft.com/office/powerpoint/2010/main" val="108871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370D-A99C-4D4C-8C35-0E22D381BCE2}"/>
              </a:ext>
            </a:extLst>
          </p:cNvPr>
          <p:cNvSpPr>
            <a:spLocks noGrp="1"/>
          </p:cNvSpPr>
          <p:nvPr>
            <p:ph type="title"/>
          </p:nvPr>
        </p:nvSpPr>
        <p:spPr>
          <a:xfrm>
            <a:off x="621030" y="0"/>
            <a:ext cx="10515600" cy="1325563"/>
          </a:xfrm>
        </p:spPr>
        <p:txBody>
          <a:bodyPr>
            <a:normAutofit/>
          </a:bodyPr>
          <a:lstStyle/>
          <a:p>
            <a:r>
              <a:rPr lang="en-US" sz="4000" dirty="0">
                <a:solidFill>
                  <a:schemeClr val="accent2"/>
                </a:solidFill>
                <a:latin typeface="Montserrat SemiBold" panose="00000700000000000000" pitchFamily="2" charset="0"/>
              </a:rPr>
              <a:t>Agenda</a:t>
            </a:r>
          </a:p>
        </p:txBody>
      </p:sp>
      <p:sp>
        <p:nvSpPr>
          <p:cNvPr id="3" name="Content Placeholder 2">
            <a:extLst>
              <a:ext uri="{FF2B5EF4-FFF2-40B4-BE49-F238E27FC236}">
                <a16:creationId xmlns:a16="http://schemas.microsoft.com/office/drawing/2014/main" id="{302F4ECA-9D3E-4AB2-B952-AB95DF553F97}"/>
              </a:ext>
            </a:extLst>
          </p:cNvPr>
          <p:cNvSpPr>
            <a:spLocks noGrp="1"/>
          </p:cNvSpPr>
          <p:nvPr>
            <p:ph idx="1"/>
          </p:nvPr>
        </p:nvSpPr>
        <p:spPr>
          <a:xfrm>
            <a:off x="621030" y="1336701"/>
            <a:ext cx="10515600" cy="4184597"/>
          </a:xfrm>
        </p:spPr>
        <p:txBody>
          <a:bodyPr>
            <a:normAutofit fontScale="92500" lnSpcReduction="10000"/>
          </a:bodyPr>
          <a:lstStyle/>
          <a:p>
            <a:pPr marL="1028700" lvl="1" indent="-571500">
              <a:lnSpc>
                <a:spcPct val="150000"/>
              </a:lnSpc>
              <a:spcBef>
                <a:spcPts val="0"/>
              </a:spcBef>
              <a:buFont typeface="+mj-lt"/>
              <a:buAutoNum type="romanUcPeriod"/>
            </a:pPr>
            <a:r>
              <a:rPr lang="en-US" sz="2800" dirty="0">
                <a:effectLst/>
                <a:latin typeface="Roboto" panose="02000000000000000000" pitchFamily="2" charset="0"/>
                <a:ea typeface="Roboto" panose="02000000000000000000" pitchFamily="2" charset="0"/>
                <a:cs typeface="Times New Roman" panose="02020603050405020304" pitchFamily="18" charset="0"/>
              </a:rPr>
              <a:t>Welcome</a:t>
            </a:r>
          </a:p>
          <a:p>
            <a:pPr marL="1028700" lvl="1" indent="-571500">
              <a:lnSpc>
                <a:spcPct val="150000"/>
              </a:lnSpc>
              <a:spcBef>
                <a:spcPts val="0"/>
              </a:spcBef>
              <a:buFont typeface="+mj-lt"/>
              <a:buAutoNum type="romanUcPeriod"/>
            </a:pPr>
            <a:r>
              <a:rPr lang="en-US" sz="2800" dirty="0">
                <a:latin typeface="Roboto" panose="02000000000000000000" pitchFamily="2" charset="0"/>
                <a:ea typeface="Roboto" panose="02000000000000000000" pitchFamily="2" charset="0"/>
                <a:cs typeface="Times New Roman" panose="02020603050405020304" pitchFamily="18" charset="0"/>
              </a:rPr>
              <a:t>Subrecipient Quarterly Report</a:t>
            </a:r>
          </a:p>
          <a:p>
            <a:pPr marL="1028700" lvl="1" indent="-571500">
              <a:lnSpc>
                <a:spcPct val="150000"/>
              </a:lnSpc>
              <a:spcBef>
                <a:spcPts val="0"/>
              </a:spcBef>
              <a:buFont typeface="+mj-lt"/>
              <a:buAutoNum type="romanUcPeriod"/>
            </a:pPr>
            <a:r>
              <a:rPr lang="en-US" sz="2800" dirty="0">
                <a:latin typeface="Roboto" panose="02000000000000000000" pitchFamily="2" charset="0"/>
                <a:ea typeface="Roboto" panose="02000000000000000000" pitchFamily="2" charset="0"/>
                <a:cs typeface="Times New Roman" panose="02020603050405020304" pitchFamily="18" charset="0"/>
              </a:rPr>
              <a:t>Reminders of Requirements Within the CPF Subaward Grant Attestation and Agreement</a:t>
            </a:r>
          </a:p>
          <a:p>
            <a:pPr marL="1028700" lvl="1" indent="-571500">
              <a:lnSpc>
                <a:spcPct val="150000"/>
              </a:lnSpc>
              <a:spcBef>
                <a:spcPts val="0"/>
              </a:spcBef>
              <a:buFont typeface="+mj-lt"/>
              <a:buAutoNum type="romanUcPeriod"/>
            </a:pPr>
            <a:r>
              <a:rPr lang="en-US" sz="2800" dirty="0">
                <a:effectLst/>
                <a:latin typeface="Roboto" panose="02000000000000000000" pitchFamily="2" charset="0"/>
                <a:ea typeface="Roboto" panose="02000000000000000000" pitchFamily="2" charset="0"/>
                <a:cs typeface="Times New Roman" panose="02020603050405020304" pitchFamily="18" charset="0"/>
              </a:rPr>
              <a:t>Understanding Eligible Expenses for Reimbursement</a:t>
            </a:r>
          </a:p>
          <a:p>
            <a:pPr marL="1028700" lvl="1" indent="-571500">
              <a:lnSpc>
                <a:spcPct val="150000"/>
              </a:lnSpc>
              <a:spcBef>
                <a:spcPts val="0"/>
              </a:spcBef>
              <a:buFont typeface="+mj-lt"/>
              <a:buAutoNum type="romanUcPeriod"/>
            </a:pPr>
            <a:r>
              <a:rPr lang="en-US" sz="2800" dirty="0">
                <a:latin typeface="Roboto" panose="02000000000000000000" pitchFamily="2" charset="0"/>
                <a:ea typeface="Roboto" panose="02000000000000000000" pitchFamily="2" charset="0"/>
                <a:cs typeface="Times New Roman" panose="02020603050405020304" pitchFamily="18" charset="0"/>
              </a:rPr>
              <a:t>Guide to Completing the Reimbursement Template</a:t>
            </a:r>
          </a:p>
          <a:p>
            <a:pPr marL="1028700" lvl="1" indent="-571500">
              <a:lnSpc>
                <a:spcPct val="150000"/>
              </a:lnSpc>
              <a:spcBef>
                <a:spcPts val="0"/>
              </a:spcBef>
              <a:buFont typeface="+mj-lt"/>
              <a:buAutoNum type="romanUcPeriod"/>
            </a:pPr>
            <a:r>
              <a:rPr lang="en-US" sz="2800" dirty="0">
                <a:effectLst/>
                <a:latin typeface="Roboto" panose="02000000000000000000" pitchFamily="2" charset="0"/>
                <a:ea typeface="Roboto" panose="02000000000000000000" pitchFamily="2" charset="0"/>
                <a:cs typeface="Times New Roman" panose="02020603050405020304" pitchFamily="18" charset="0"/>
              </a:rPr>
              <a:t>Close-out Report Process</a:t>
            </a:r>
          </a:p>
        </p:txBody>
      </p:sp>
    </p:spTree>
    <p:extLst>
      <p:ext uri="{BB962C8B-B14F-4D97-AF65-F5344CB8AC3E}">
        <p14:creationId xmlns:p14="http://schemas.microsoft.com/office/powerpoint/2010/main" val="528701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295275"/>
            <a:ext cx="10515600" cy="1325563"/>
          </a:xfrm>
        </p:spPr>
        <p:txBody>
          <a:bodyPr>
            <a:normAutofit/>
          </a:bodyPr>
          <a:lstStyle/>
          <a:p>
            <a:r>
              <a:rPr lang="en-US" sz="3600" dirty="0">
                <a:latin typeface="Montserrat SemiBold" panose="00000700000000000000" pitchFamily="2" charset="0"/>
              </a:rPr>
              <a:t>What is an Eligible Expense for Reimbursement</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620838"/>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The Commission is obligated to confirm whether Subrecipients expended funds for the purpose of the grant and only on expenses that are:</a:t>
            </a:r>
          </a:p>
          <a:p>
            <a:pPr algn="l"/>
            <a:r>
              <a:rPr lang="en-US" sz="2400" dirty="0">
                <a:latin typeface="Roboto" panose="02000000000000000000" pitchFamily="2" charset="0"/>
                <a:ea typeface="Roboto" panose="02000000000000000000" pitchFamily="2" charset="0"/>
              </a:rPr>
              <a:t>Allowable</a:t>
            </a:r>
          </a:p>
          <a:p>
            <a:pPr algn="l"/>
            <a:r>
              <a:rPr lang="en-US" sz="2400" dirty="0">
                <a:latin typeface="Roboto" panose="02000000000000000000" pitchFamily="2" charset="0"/>
                <a:ea typeface="Roboto" panose="02000000000000000000" pitchFamily="2" charset="0"/>
              </a:rPr>
              <a:t>Necessary</a:t>
            </a:r>
          </a:p>
          <a:p>
            <a:pPr algn="l"/>
            <a:r>
              <a:rPr lang="en-US" sz="2400" b="0" i="0" u="none" strike="noStrike" baseline="0" dirty="0">
                <a:solidFill>
                  <a:srgbClr val="000000"/>
                </a:solidFill>
                <a:latin typeface="Roboto" panose="02000000000000000000" pitchFamily="2" charset="0"/>
                <a:ea typeface="Roboto" panose="02000000000000000000" pitchFamily="2" charset="0"/>
              </a:rPr>
              <a:t>Reasonable</a:t>
            </a:r>
          </a:p>
          <a:p>
            <a:pPr algn="l"/>
            <a:r>
              <a:rPr lang="en-US" sz="2400" dirty="0">
                <a:solidFill>
                  <a:srgbClr val="000000"/>
                </a:solidFill>
                <a:latin typeface="Roboto" panose="02000000000000000000" pitchFamily="2" charset="0"/>
                <a:ea typeface="Roboto" panose="02000000000000000000" pitchFamily="2" charset="0"/>
              </a:rPr>
              <a:t>Allocable</a:t>
            </a:r>
          </a:p>
          <a:p>
            <a:pPr algn="l"/>
            <a:r>
              <a:rPr lang="en-US" sz="2400" b="0" i="0" u="none" strike="noStrike" baseline="0" dirty="0">
                <a:solidFill>
                  <a:srgbClr val="000000"/>
                </a:solidFill>
                <a:latin typeface="Roboto" panose="02000000000000000000" pitchFamily="2" charset="0"/>
                <a:ea typeface="Roboto" panose="02000000000000000000" pitchFamily="2" charset="0"/>
              </a:rPr>
              <a:t>Adequately Documented   </a:t>
            </a:r>
          </a:p>
          <a:p>
            <a:endParaRPr lang="en-US" sz="1800" b="0" i="0" u="none" strike="noStrike" baseline="0" dirty="0">
              <a:solidFill>
                <a:srgbClr val="000000"/>
              </a:solidFill>
              <a:latin typeface="Times New Roman" panose="02020603050405020304" pitchFamily="18" charset="0"/>
            </a:endParaRPr>
          </a:p>
          <a:p>
            <a:pPr marL="0" indent="0">
              <a:lnSpc>
                <a:spcPct val="110000"/>
              </a:lnSpc>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0475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600" dirty="0">
                <a:latin typeface="Montserrat SemiBold" panose="00000700000000000000" pitchFamily="2" charset="0"/>
              </a:rPr>
              <a:t>Allowable and Necessary</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210692"/>
            <a:ext cx="10515600" cy="4593931"/>
          </a:xfrm>
        </p:spPr>
        <p:txBody>
          <a:bodyPr>
            <a:normAutofit/>
          </a:bodyPr>
          <a:lstStyle/>
          <a:p>
            <a:r>
              <a:rPr lang="en-US" sz="2000" b="0" i="0" u="none" strike="noStrike" baseline="0" dirty="0">
                <a:solidFill>
                  <a:srgbClr val="000000"/>
                </a:solidFill>
                <a:latin typeface="Roboto" panose="02000000000000000000" pitchFamily="2" charset="0"/>
                <a:ea typeface="Roboto" panose="02000000000000000000" pitchFamily="2" charset="0"/>
              </a:rPr>
              <a:t>Be necessary and reasonable for the performance of the Federal award and be allocable thereto under these principles; </a:t>
            </a:r>
          </a:p>
          <a:p>
            <a:r>
              <a:rPr lang="en-US" sz="2000" dirty="0">
                <a:solidFill>
                  <a:srgbClr val="000000"/>
                </a:solidFill>
                <a:latin typeface="Roboto" panose="02000000000000000000" pitchFamily="2" charset="0"/>
                <a:ea typeface="Roboto" panose="02000000000000000000" pitchFamily="2" charset="0"/>
              </a:rPr>
              <a:t>Conform to any limitations or exclusions set forth under the cost principles detailed in 2 CFR 200 Subpart E or in the Federal or State award as to types or amount of cost items; </a:t>
            </a:r>
          </a:p>
          <a:p>
            <a:r>
              <a:rPr lang="en-US" sz="2000" b="0" i="0" u="none" strike="noStrike" baseline="0" dirty="0">
                <a:solidFill>
                  <a:srgbClr val="000000"/>
                </a:solidFill>
                <a:latin typeface="Roboto" panose="02000000000000000000" pitchFamily="2" charset="0"/>
                <a:ea typeface="Roboto" panose="02000000000000000000" pitchFamily="2" charset="0"/>
              </a:rPr>
              <a:t>Be consistent with policies and procedures that apply uniformly to both federally-financed and other activities of the non-Federal entity; </a:t>
            </a:r>
          </a:p>
          <a:p>
            <a:r>
              <a:rPr lang="en-US" sz="2000" dirty="0">
                <a:solidFill>
                  <a:srgbClr val="000000"/>
                </a:solidFill>
                <a:latin typeface="Roboto" panose="02000000000000000000" pitchFamily="2" charset="0"/>
                <a:ea typeface="Roboto" panose="02000000000000000000" pitchFamily="2" charset="0"/>
              </a:rPr>
              <a:t>Be accorded consistent treatment.  A cost may not be assigned to a Federal award as a direct cost if any other cost incurred for the same purpose in like circumstances as been allocated to the Federal award as an indirect cost;</a:t>
            </a:r>
          </a:p>
          <a:p>
            <a:r>
              <a:rPr lang="en-US" sz="2000" b="0" i="0" u="none" strike="noStrike" baseline="0" dirty="0">
                <a:solidFill>
                  <a:srgbClr val="000000"/>
                </a:solidFill>
                <a:latin typeface="Roboto" panose="02000000000000000000" pitchFamily="2" charset="0"/>
                <a:ea typeface="Roboto" panose="02000000000000000000" pitchFamily="2" charset="0"/>
              </a:rPr>
              <a:t>Be determined in accordance with generally accepted accounting pri</a:t>
            </a:r>
            <a:r>
              <a:rPr lang="en-US" sz="2000" dirty="0">
                <a:solidFill>
                  <a:srgbClr val="000000"/>
                </a:solidFill>
                <a:latin typeface="Roboto" panose="02000000000000000000" pitchFamily="2" charset="0"/>
                <a:ea typeface="Roboto" panose="02000000000000000000" pitchFamily="2" charset="0"/>
              </a:rPr>
              <a:t>nciples (GAAP), except, for state and local governments and Indian tribes only, as otherwise provided for this in part. </a:t>
            </a:r>
          </a:p>
          <a:p>
            <a:pPr marL="0" indent="0">
              <a:lnSpc>
                <a:spcPct val="110000"/>
              </a:lnSpc>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2879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600" dirty="0">
                <a:latin typeface="Montserrat SemiBold" panose="00000700000000000000" pitchFamily="2" charset="0"/>
              </a:rPr>
              <a:t>Allowable and Necessary (cont’d)</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132034"/>
            <a:ext cx="10515600" cy="4593931"/>
          </a:xfrm>
        </p:spPr>
        <p:txBody>
          <a:bodyPr>
            <a:normAutofit/>
          </a:bodyPr>
          <a:lstStyle/>
          <a:p>
            <a:r>
              <a:rPr lang="en-US" sz="2000" b="0" i="0" u="none" strike="noStrike" baseline="0" dirty="0">
                <a:solidFill>
                  <a:srgbClr val="000000"/>
                </a:solidFill>
                <a:latin typeface="Roboto" panose="02000000000000000000" pitchFamily="2" charset="0"/>
                <a:ea typeface="Roboto" panose="02000000000000000000" pitchFamily="2" charset="0"/>
              </a:rPr>
              <a:t>Not be a cost or used to meet cost sharing or matching requirements of any other federally-financed program in either the current or a prior period; </a:t>
            </a:r>
          </a:p>
          <a:p>
            <a:r>
              <a:rPr lang="en-US" sz="2000" dirty="0">
                <a:solidFill>
                  <a:srgbClr val="000000"/>
                </a:solidFill>
                <a:latin typeface="Roboto" panose="02000000000000000000" pitchFamily="2" charset="0"/>
                <a:ea typeface="Roboto" panose="02000000000000000000" pitchFamily="2" charset="0"/>
              </a:rPr>
              <a:t>Be adequately documented; </a:t>
            </a:r>
          </a:p>
          <a:p>
            <a:r>
              <a:rPr lang="en-US" sz="2000" b="0" i="0" u="none" strike="noStrike" baseline="0" dirty="0">
                <a:solidFill>
                  <a:srgbClr val="000000"/>
                </a:solidFill>
                <a:latin typeface="Roboto" panose="02000000000000000000" pitchFamily="2" charset="0"/>
                <a:ea typeface="Roboto" panose="02000000000000000000" pitchFamily="2" charset="0"/>
              </a:rPr>
              <a:t>Cost must be incurred during the approved budget period.  The federal awarding agency is authorized, at its discretion, to waive prior written approvals to carry forward unobligated balances to subsequent budget periods.  </a:t>
            </a:r>
          </a:p>
          <a:p>
            <a:endParaRPr lang="en-US" sz="2000" dirty="0">
              <a:solidFill>
                <a:srgbClr val="000000"/>
              </a:solidFill>
              <a:latin typeface="Roboto" panose="02000000000000000000" pitchFamily="2" charset="0"/>
              <a:ea typeface="Roboto" panose="02000000000000000000" pitchFamily="2" charset="0"/>
            </a:endParaRPr>
          </a:p>
          <a:p>
            <a:pPr marL="0" indent="0">
              <a:buNone/>
            </a:pPr>
            <a:r>
              <a:rPr lang="en-US" sz="2000" b="1" i="0" u="none" strike="noStrike" baseline="0" dirty="0">
                <a:solidFill>
                  <a:srgbClr val="000000"/>
                </a:solidFill>
                <a:latin typeface="Roboto" panose="02000000000000000000" pitchFamily="2" charset="0"/>
                <a:ea typeface="Roboto" panose="02000000000000000000" pitchFamily="2" charset="0"/>
              </a:rPr>
              <a:t>Note: </a:t>
            </a:r>
            <a:r>
              <a:rPr lang="en-US" sz="2000" i="0" u="none" strike="noStrike" baseline="0" dirty="0">
                <a:solidFill>
                  <a:srgbClr val="000000"/>
                </a:solidFill>
                <a:latin typeface="Roboto" panose="02000000000000000000" pitchFamily="2" charset="0"/>
                <a:ea typeface="Roboto" panose="02000000000000000000" pitchFamily="2" charset="0"/>
              </a:rPr>
              <a:t>For purposes of CPF,</a:t>
            </a:r>
            <a:r>
              <a:rPr lang="en-US" sz="2000" dirty="0">
                <a:solidFill>
                  <a:srgbClr val="000000"/>
                </a:solidFill>
                <a:latin typeface="Roboto" panose="02000000000000000000" pitchFamily="2" charset="0"/>
                <a:ea typeface="Roboto" panose="02000000000000000000" pitchFamily="2" charset="0"/>
              </a:rPr>
              <a:t> materials and goods (physical assets) such as fiber, conduit, equipment, etc. purchased prior to the Award </a:t>
            </a:r>
            <a:r>
              <a:rPr lang="en-US" sz="2000" i="1" dirty="0">
                <a:solidFill>
                  <a:srgbClr val="000000"/>
                </a:solidFill>
                <a:latin typeface="Roboto" panose="02000000000000000000" pitchFamily="2" charset="0"/>
                <a:ea typeface="Roboto" panose="02000000000000000000" pitchFamily="2" charset="0"/>
              </a:rPr>
              <a:t>but installed after the Award</a:t>
            </a:r>
            <a:r>
              <a:rPr lang="en-US" sz="2000" dirty="0">
                <a:solidFill>
                  <a:srgbClr val="000000"/>
                </a:solidFill>
                <a:latin typeface="Roboto" panose="02000000000000000000" pitchFamily="2" charset="0"/>
                <a:ea typeface="Roboto" panose="02000000000000000000" pitchFamily="2" charset="0"/>
              </a:rPr>
              <a:t>, may be eligible for reimbursement if adequately documented, necessary, allocable and reasonable.  Contact the Commission at </a:t>
            </a:r>
            <a:r>
              <a:rPr lang="en-US" sz="2000" dirty="0">
                <a:solidFill>
                  <a:srgbClr val="000000"/>
                </a:solidFill>
                <a:latin typeface="Roboto" panose="02000000000000000000" pitchFamily="2" charset="0"/>
                <a:ea typeface="Roboto" panose="02000000000000000000" pitchFamily="2" charset="0"/>
                <a:hlinkClick r:id="rId3"/>
              </a:rPr>
              <a:t>psc.broadband@nebraska.gov</a:t>
            </a:r>
            <a:r>
              <a:rPr lang="en-US" sz="2000" dirty="0">
                <a:solidFill>
                  <a:srgbClr val="000000"/>
                </a:solidFill>
                <a:latin typeface="Roboto" panose="02000000000000000000" pitchFamily="2" charset="0"/>
                <a:ea typeface="Roboto" panose="02000000000000000000" pitchFamily="2" charset="0"/>
              </a:rPr>
              <a:t> if there are any questions about the eligibility of inventory on-hand.  </a:t>
            </a:r>
          </a:p>
          <a:p>
            <a:pPr marL="0" indent="0">
              <a:buNone/>
            </a:pPr>
            <a:endParaRPr lang="en-US" sz="2000" b="1" i="0" u="none" strike="noStrike" baseline="0" dirty="0">
              <a:solidFill>
                <a:srgbClr val="000000"/>
              </a:solidFill>
              <a:latin typeface="Times New Roman" panose="02020603050405020304" pitchFamily="18" charset="0"/>
            </a:endParaRPr>
          </a:p>
          <a:p>
            <a:pPr marL="0" indent="0">
              <a:lnSpc>
                <a:spcPct val="110000"/>
              </a:lnSpc>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125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600" dirty="0">
                <a:latin typeface="Montserrat SemiBold" panose="00000700000000000000" pitchFamily="2" charset="0"/>
              </a:rPr>
              <a:t>Reasonable Costs</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132034"/>
            <a:ext cx="10515600" cy="4593931"/>
          </a:xfrm>
        </p:spPr>
        <p:txBody>
          <a:bodyPr>
            <a:normAutofit fontScale="92500" lnSpcReduction="10000"/>
          </a:bodyPr>
          <a:lstStyle/>
          <a:p>
            <a:pPr marL="0" indent="0">
              <a:buNone/>
            </a:pPr>
            <a:r>
              <a:rPr lang="en-US" sz="2000" b="0" i="0" u="none" strike="noStrike" baseline="0" dirty="0">
                <a:solidFill>
                  <a:srgbClr val="000000"/>
                </a:solidFill>
                <a:latin typeface="Roboto" panose="02000000000000000000" pitchFamily="2" charset="0"/>
                <a:ea typeface="Roboto" panose="02000000000000000000" pitchFamily="2" charset="0"/>
              </a:rPr>
              <a:t>A cost is reasonable if, in its nature and amount, it does not exceed that which would be incurred by a prudent person under the circumstances prevailing at the time the decision was made to incur the cost.  </a:t>
            </a:r>
            <a:r>
              <a:rPr lang="en-US" sz="2000" dirty="0">
                <a:solidFill>
                  <a:srgbClr val="000000"/>
                </a:solidFill>
                <a:latin typeface="Roboto" panose="02000000000000000000" pitchFamily="2" charset="0"/>
                <a:ea typeface="Roboto" panose="02000000000000000000" pitchFamily="2" charset="0"/>
              </a:rPr>
              <a:t>In determining reasonableness of a given cost, consideration must be given to:</a:t>
            </a:r>
            <a:endParaRPr lang="en-US" sz="2000" b="0" i="0" u="none" strike="noStrike" baseline="0" dirty="0">
              <a:solidFill>
                <a:srgbClr val="000000"/>
              </a:solidFill>
              <a:latin typeface="Roboto" panose="02000000000000000000" pitchFamily="2" charset="0"/>
              <a:ea typeface="Roboto" panose="02000000000000000000" pitchFamily="2" charset="0"/>
            </a:endParaRPr>
          </a:p>
          <a:p>
            <a:r>
              <a:rPr lang="en-US" sz="2000" b="0" i="0" u="none" strike="noStrike" baseline="0" dirty="0">
                <a:solidFill>
                  <a:srgbClr val="000000"/>
                </a:solidFill>
                <a:latin typeface="Roboto" panose="02000000000000000000" pitchFamily="2" charset="0"/>
                <a:ea typeface="Roboto" panose="02000000000000000000" pitchFamily="2" charset="0"/>
              </a:rPr>
              <a:t>Whether the cost is a type generally recognized as ordinary and necessary for the operation of the non-Federal entity or the proper and efficient performance of the Federal award; </a:t>
            </a:r>
          </a:p>
          <a:p>
            <a:r>
              <a:rPr lang="en-US" sz="2000" dirty="0">
                <a:solidFill>
                  <a:srgbClr val="000000"/>
                </a:solidFill>
                <a:latin typeface="Roboto" panose="02000000000000000000" pitchFamily="2" charset="0"/>
                <a:ea typeface="Roboto" panose="02000000000000000000" pitchFamily="2" charset="0"/>
              </a:rPr>
              <a:t>The restraints or requirements imposed by such factors as: sound business practices; arm’s length bargaining; Federal, state, local, tribal and other laws and regulations; and terms and conditions of the Federal award; </a:t>
            </a:r>
          </a:p>
          <a:p>
            <a:r>
              <a:rPr lang="en-US" sz="2000" dirty="0">
                <a:solidFill>
                  <a:srgbClr val="000000"/>
                </a:solidFill>
                <a:latin typeface="Roboto" panose="02000000000000000000" pitchFamily="2" charset="0"/>
                <a:ea typeface="Roboto" panose="02000000000000000000" pitchFamily="2" charset="0"/>
              </a:rPr>
              <a:t>Market prices for comparable goods or services in the geographic area; </a:t>
            </a:r>
          </a:p>
          <a:p>
            <a:r>
              <a:rPr lang="en-US" sz="2000" dirty="0">
                <a:solidFill>
                  <a:srgbClr val="000000"/>
                </a:solidFill>
                <a:latin typeface="Roboto" panose="02000000000000000000" pitchFamily="2" charset="0"/>
                <a:ea typeface="Roboto" panose="02000000000000000000" pitchFamily="2" charset="0"/>
              </a:rPr>
              <a:t>Whether the individuals concerned acted with prudence in the circumstances considering their responsibilities to the non-Federal entity; its employees, where applicable its students or membership, the public at large, and the Federal Government. </a:t>
            </a:r>
          </a:p>
          <a:p>
            <a:r>
              <a:rPr lang="en-US" sz="2000" dirty="0">
                <a:solidFill>
                  <a:srgbClr val="000000"/>
                </a:solidFill>
                <a:latin typeface="Roboto" panose="02000000000000000000" pitchFamily="2" charset="0"/>
                <a:ea typeface="Roboto" panose="02000000000000000000" pitchFamily="2" charset="0"/>
              </a:rPr>
              <a:t>Whether the non-Federal entity significantly deviates from its established practices and policies regarding the incurrence of costs, which may unjustifiably increase the Federal award’s cost. </a:t>
            </a:r>
          </a:p>
          <a:p>
            <a:pPr marL="0" indent="0">
              <a:lnSpc>
                <a:spcPct val="110000"/>
              </a:lnSpc>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9584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600" dirty="0">
                <a:latin typeface="Montserrat SemiBold" panose="00000700000000000000" pitchFamily="2" charset="0"/>
              </a:rPr>
              <a:t>Allocable Cost</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230313"/>
            <a:ext cx="10515600" cy="4593931"/>
          </a:xfrm>
        </p:spPr>
        <p:txBody>
          <a:bodyPr>
            <a:normAutofit/>
          </a:bodyPr>
          <a:lstStyle/>
          <a:p>
            <a:pPr marL="0" indent="0">
              <a:buNone/>
            </a:pPr>
            <a:r>
              <a:rPr lang="en-US" sz="2000" b="0" i="0" u="none" strike="noStrike" baseline="0" dirty="0">
                <a:solidFill>
                  <a:srgbClr val="000000"/>
                </a:solidFill>
                <a:latin typeface="Roboto" panose="02000000000000000000" pitchFamily="2" charset="0"/>
                <a:ea typeface="Roboto" panose="02000000000000000000" pitchFamily="2" charset="0"/>
              </a:rPr>
              <a:t>A cost is allocable to a particular Federal award or other cost objective if the goods or services involved are chargeable or assignable to that Federal award or cost objective in accordance with relative benefits received.  This standard is met if the cost</a:t>
            </a:r>
            <a:r>
              <a:rPr lang="en-US" sz="2000" dirty="0">
                <a:solidFill>
                  <a:srgbClr val="000000"/>
                </a:solidFill>
                <a:latin typeface="Roboto" panose="02000000000000000000" pitchFamily="2" charset="0"/>
                <a:ea typeface="Roboto" panose="02000000000000000000" pitchFamily="2" charset="0"/>
              </a:rPr>
              <a:t>:</a:t>
            </a:r>
            <a:endParaRPr lang="en-US" sz="2000" b="0" i="0" u="none" strike="noStrike" baseline="0" dirty="0">
              <a:solidFill>
                <a:srgbClr val="000000"/>
              </a:solidFill>
              <a:latin typeface="Roboto" panose="02000000000000000000" pitchFamily="2" charset="0"/>
              <a:ea typeface="Roboto" panose="02000000000000000000" pitchFamily="2" charset="0"/>
            </a:endParaRPr>
          </a:p>
          <a:p>
            <a:r>
              <a:rPr lang="en-US" sz="2000" b="0" i="0" u="none" strike="noStrike" baseline="0" dirty="0">
                <a:solidFill>
                  <a:srgbClr val="000000"/>
                </a:solidFill>
                <a:latin typeface="Roboto" panose="02000000000000000000" pitchFamily="2" charset="0"/>
                <a:ea typeface="Roboto" panose="02000000000000000000" pitchFamily="2" charset="0"/>
              </a:rPr>
              <a:t>Is incurred specifically for the Federal award; </a:t>
            </a:r>
          </a:p>
          <a:p>
            <a:r>
              <a:rPr lang="en-US" sz="2000" dirty="0">
                <a:solidFill>
                  <a:srgbClr val="000000"/>
                </a:solidFill>
                <a:latin typeface="Roboto" panose="02000000000000000000" pitchFamily="2" charset="0"/>
                <a:ea typeface="Roboto" panose="02000000000000000000" pitchFamily="2" charset="0"/>
              </a:rPr>
              <a:t>Benefits both the Federal award and other work of the non-Federal entity and can be distributed in proportions that may be approximated using reasonable methods; and </a:t>
            </a:r>
          </a:p>
          <a:p>
            <a:r>
              <a:rPr lang="en-US" sz="2000" dirty="0">
                <a:solidFill>
                  <a:srgbClr val="000000"/>
                </a:solidFill>
                <a:latin typeface="Roboto" panose="02000000000000000000" pitchFamily="2" charset="0"/>
                <a:ea typeface="Roboto" panose="02000000000000000000" pitchFamily="2" charset="0"/>
              </a:rPr>
              <a:t>Is necessary to the overall operation of the non-Federal entity and is assignable in part to the Federal award in accordance with the principles in this subpart.</a:t>
            </a:r>
          </a:p>
          <a:p>
            <a:pPr marL="0" indent="0">
              <a:lnSpc>
                <a:spcPct val="110000"/>
              </a:lnSpc>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2628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600" dirty="0">
                <a:latin typeface="Montserrat SemiBold" panose="00000700000000000000" pitchFamily="2" charset="0"/>
              </a:rPr>
              <a:t>Adequate Documentation</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buNone/>
            </a:pPr>
            <a:r>
              <a:rPr lang="en-US" sz="2000" b="0" i="0" u="none" strike="noStrike" baseline="0" dirty="0">
                <a:solidFill>
                  <a:srgbClr val="000000"/>
                </a:solidFill>
                <a:latin typeface="Roboto" panose="02000000000000000000" pitchFamily="2" charset="0"/>
                <a:ea typeface="Roboto" panose="02000000000000000000" pitchFamily="2" charset="0"/>
              </a:rPr>
              <a:t>Adequate documentation is very important for the Commission to determine if the expense is eligible for CPF reimbursement.  This standard is met if the expense</a:t>
            </a:r>
            <a:r>
              <a:rPr lang="en-US" sz="2000" dirty="0">
                <a:solidFill>
                  <a:srgbClr val="000000"/>
                </a:solidFill>
                <a:latin typeface="Roboto" panose="02000000000000000000" pitchFamily="2" charset="0"/>
                <a:ea typeface="Roboto" panose="02000000000000000000" pitchFamily="2" charset="0"/>
              </a:rPr>
              <a:t>:</a:t>
            </a:r>
            <a:endParaRPr lang="en-US" sz="2000" b="0" i="0" u="none" strike="noStrike" baseline="0" dirty="0">
              <a:solidFill>
                <a:srgbClr val="000000"/>
              </a:solidFill>
              <a:latin typeface="Roboto" panose="02000000000000000000" pitchFamily="2" charset="0"/>
              <a:ea typeface="Roboto" panose="02000000000000000000" pitchFamily="2" charset="0"/>
            </a:endParaRPr>
          </a:p>
          <a:p>
            <a:r>
              <a:rPr lang="en-US" sz="2000" b="0" i="0" u="none" strike="noStrike" baseline="0" dirty="0">
                <a:solidFill>
                  <a:srgbClr val="000000"/>
                </a:solidFill>
                <a:latin typeface="Roboto" panose="02000000000000000000" pitchFamily="2" charset="0"/>
                <a:ea typeface="Roboto" panose="02000000000000000000" pitchFamily="2" charset="0"/>
              </a:rPr>
              <a:t>Is a direct cost for the purposes of deploying the approved broadband project; </a:t>
            </a:r>
          </a:p>
          <a:p>
            <a:r>
              <a:rPr lang="en-US" sz="2000" dirty="0">
                <a:solidFill>
                  <a:srgbClr val="000000"/>
                </a:solidFill>
                <a:latin typeface="Roboto" panose="02000000000000000000" pitchFamily="2" charset="0"/>
                <a:ea typeface="Roboto" panose="02000000000000000000" pitchFamily="2" charset="0"/>
              </a:rPr>
              <a:t>Documentation includes, but is not limited to, contract, purchase orders, work orders, invoices, and proof of payment is provided to the Commission upon a reimbursement request; and </a:t>
            </a:r>
          </a:p>
          <a:p>
            <a:r>
              <a:rPr lang="en-US" sz="2000" dirty="0">
                <a:solidFill>
                  <a:srgbClr val="000000"/>
                </a:solidFill>
                <a:latin typeface="Roboto" panose="02000000000000000000" pitchFamily="2" charset="0"/>
                <a:ea typeface="Roboto" panose="02000000000000000000" pitchFamily="2" charset="0"/>
              </a:rPr>
              <a:t>Is supported by any other supplemental documentation requested by, and required to, allow the Commission to determine if the expense is eligible for reimbursement.  </a:t>
            </a:r>
          </a:p>
          <a:p>
            <a:pPr marL="0" indent="0">
              <a:lnSpc>
                <a:spcPct val="110000"/>
              </a:lnSpc>
              <a:buNone/>
            </a:pP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3775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CE0A-C959-4AA4-BF21-C6F91554B9A8}"/>
              </a:ext>
            </a:extLst>
          </p:cNvPr>
          <p:cNvSpPr>
            <a:spLocks noGrp="1"/>
          </p:cNvSpPr>
          <p:nvPr>
            <p:ph type="title"/>
          </p:nvPr>
        </p:nvSpPr>
        <p:spPr>
          <a:xfrm>
            <a:off x="838200" y="2103437"/>
            <a:ext cx="10515600" cy="1325563"/>
          </a:xfrm>
        </p:spPr>
        <p:txBody>
          <a:bodyPr/>
          <a:lstStyle/>
          <a:p>
            <a:pPr algn="ctr"/>
            <a:r>
              <a:rPr lang="en-US" dirty="0">
                <a:solidFill>
                  <a:schemeClr val="accent2"/>
                </a:solidFill>
                <a:latin typeface="Montserrat SemiBold" panose="00000700000000000000" pitchFamily="2" charset="0"/>
              </a:rPr>
              <a:t>Completing the Reimbursement Template</a:t>
            </a:r>
          </a:p>
        </p:txBody>
      </p:sp>
    </p:spTree>
    <p:extLst>
      <p:ext uri="{BB962C8B-B14F-4D97-AF65-F5344CB8AC3E}">
        <p14:creationId xmlns:p14="http://schemas.microsoft.com/office/powerpoint/2010/main" val="122981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20354" y="0"/>
            <a:ext cx="11065510" cy="1325563"/>
          </a:xfrm>
        </p:spPr>
        <p:txBody>
          <a:bodyPr>
            <a:normAutofit/>
          </a:bodyPr>
          <a:lstStyle/>
          <a:p>
            <a:r>
              <a:rPr lang="en-US" sz="2800" dirty="0">
                <a:latin typeface="Montserrat SemiBold" panose="00000700000000000000" pitchFamily="2" charset="0"/>
              </a:rPr>
              <a:t>Nebraska Broadband Programs Reimbursement Template</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20354" y="1325563"/>
            <a:ext cx="10515600" cy="4593931"/>
          </a:xfrm>
        </p:spPr>
        <p:txBody>
          <a:bodyPr>
            <a:normAutofit/>
          </a:bodyPr>
          <a:lstStyle/>
          <a:p>
            <a:pPr>
              <a:lnSpc>
                <a:spcPct val="110000"/>
              </a:lnSpc>
            </a:pPr>
            <a:r>
              <a:rPr lang="en-US" sz="2400" dirty="0">
                <a:latin typeface="Roboto" panose="02000000000000000000" pitchFamily="2" charset="0"/>
                <a:ea typeface="Roboto" panose="02000000000000000000" pitchFamily="2" charset="0"/>
              </a:rPr>
              <a:t>Standardized document for all Subrecipients to utilize when submitting reimbursement requests to the Commission.  </a:t>
            </a:r>
          </a:p>
          <a:p>
            <a:pPr>
              <a:lnSpc>
                <a:spcPct val="110000"/>
              </a:lnSpc>
            </a:pPr>
            <a:r>
              <a:rPr lang="en-US" sz="2400" dirty="0">
                <a:latin typeface="Roboto" panose="02000000000000000000" pitchFamily="2" charset="0"/>
                <a:ea typeface="Roboto" panose="02000000000000000000" pitchFamily="2" charset="0"/>
              </a:rPr>
              <a:t>Review Capital Projects Fund Reimbursement Guide.  We recommend that the guide is reviewed by all personnel directly working on the approved project, but especially those that handle contracts, purchase orders, work orders, invoices, and payment of obligations.  </a:t>
            </a:r>
          </a:p>
          <a:p>
            <a:pPr>
              <a:lnSpc>
                <a:spcPct val="110000"/>
              </a:lnSpc>
            </a:pPr>
            <a:r>
              <a:rPr lang="en-US" sz="2400" dirty="0">
                <a:latin typeface="Roboto" panose="02000000000000000000" pitchFamily="2" charset="0"/>
                <a:ea typeface="Roboto" panose="02000000000000000000" pitchFamily="2" charset="0"/>
              </a:rPr>
              <a:t>Budget Categories should be reviewed.  These are the drop downs available in the reimbursement template.  </a:t>
            </a:r>
          </a:p>
          <a:p>
            <a:pPr marL="0" indent="0">
              <a:lnSpc>
                <a:spcPct val="110000"/>
              </a:lnSpc>
              <a:buNone/>
            </a:pPr>
            <a:endParaRPr lang="en-US" sz="2400" b="1" dirty="0"/>
          </a:p>
        </p:txBody>
      </p:sp>
    </p:spTree>
    <p:extLst>
      <p:ext uri="{BB962C8B-B14F-4D97-AF65-F5344CB8AC3E}">
        <p14:creationId xmlns:p14="http://schemas.microsoft.com/office/powerpoint/2010/main" val="82328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20354" y="0"/>
            <a:ext cx="11065510" cy="1325563"/>
          </a:xfrm>
        </p:spPr>
        <p:txBody>
          <a:bodyPr>
            <a:normAutofit/>
          </a:bodyPr>
          <a:lstStyle/>
          <a:p>
            <a:r>
              <a:rPr lang="en-US" sz="2800" dirty="0">
                <a:latin typeface="Montserrat SemiBold" panose="00000700000000000000" pitchFamily="2" charset="0"/>
              </a:rPr>
              <a:t>Nebraska Broadband Programs Reimbursement Template</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20354"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Below are general tabs included in the template that we will overview in the following slides:</a:t>
            </a:r>
          </a:p>
          <a:p>
            <a:pPr lvl="1">
              <a:lnSpc>
                <a:spcPct val="110000"/>
              </a:lnSpc>
            </a:pPr>
            <a:r>
              <a:rPr lang="en-US" dirty="0">
                <a:latin typeface="Roboto" panose="02000000000000000000" pitchFamily="2" charset="0"/>
                <a:ea typeface="Roboto" panose="02000000000000000000" pitchFamily="2" charset="0"/>
              </a:rPr>
              <a:t>Budget Categories</a:t>
            </a:r>
          </a:p>
          <a:p>
            <a:pPr lvl="1">
              <a:lnSpc>
                <a:spcPct val="110000"/>
              </a:lnSpc>
            </a:pPr>
            <a:r>
              <a:rPr lang="en-US" dirty="0">
                <a:latin typeface="Roboto" panose="02000000000000000000" pitchFamily="2" charset="0"/>
                <a:ea typeface="Roboto" panose="02000000000000000000" pitchFamily="2" charset="0"/>
              </a:rPr>
              <a:t>Timesheet Example</a:t>
            </a:r>
          </a:p>
          <a:p>
            <a:pPr lvl="1">
              <a:lnSpc>
                <a:spcPct val="110000"/>
              </a:lnSpc>
            </a:pPr>
            <a:r>
              <a:rPr lang="en-US" dirty="0">
                <a:latin typeface="Roboto" panose="02000000000000000000" pitchFamily="2" charset="0"/>
                <a:ea typeface="Roboto" panose="02000000000000000000" pitchFamily="2" charset="0"/>
              </a:rPr>
              <a:t>Project Expenses</a:t>
            </a:r>
          </a:p>
          <a:p>
            <a:pPr lvl="2">
              <a:lnSpc>
                <a:spcPct val="110000"/>
              </a:lnSpc>
            </a:pPr>
            <a:r>
              <a:rPr lang="en-US" sz="1800" dirty="0">
                <a:latin typeface="Roboto" panose="02000000000000000000" pitchFamily="2" charset="0"/>
                <a:ea typeface="Roboto" panose="02000000000000000000" pitchFamily="2" charset="0"/>
              </a:rPr>
              <a:t>Original Invoice from Vendor</a:t>
            </a:r>
          </a:p>
          <a:p>
            <a:pPr lvl="2">
              <a:lnSpc>
                <a:spcPct val="110000"/>
              </a:lnSpc>
            </a:pPr>
            <a:r>
              <a:rPr lang="en-US" sz="1800" dirty="0">
                <a:latin typeface="Roboto" panose="02000000000000000000" pitchFamily="2" charset="0"/>
                <a:ea typeface="Roboto" panose="02000000000000000000" pitchFamily="2" charset="0"/>
              </a:rPr>
              <a:t>Budget Allocation</a:t>
            </a:r>
          </a:p>
          <a:p>
            <a:pPr lvl="2">
              <a:lnSpc>
                <a:spcPct val="110000"/>
              </a:lnSpc>
            </a:pPr>
            <a:r>
              <a:rPr lang="en-US" sz="1800" dirty="0">
                <a:latin typeface="Roboto" panose="02000000000000000000" pitchFamily="2" charset="0"/>
                <a:ea typeface="Roboto" panose="02000000000000000000" pitchFamily="2" charset="0"/>
              </a:rPr>
              <a:t>Materials/Goods Used for Broadband Deployment</a:t>
            </a:r>
          </a:p>
          <a:p>
            <a:pPr lvl="1">
              <a:lnSpc>
                <a:spcPct val="110000"/>
              </a:lnSpc>
            </a:pPr>
            <a:r>
              <a:rPr lang="en-US" dirty="0">
                <a:latin typeface="Roboto" panose="02000000000000000000" pitchFamily="2" charset="0"/>
                <a:ea typeface="Roboto" panose="02000000000000000000" pitchFamily="2" charset="0"/>
              </a:rPr>
              <a:t>Labor Reporting</a:t>
            </a:r>
          </a:p>
          <a:p>
            <a:pPr marL="0" indent="0">
              <a:lnSpc>
                <a:spcPct val="110000"/>
              </a:lnSpc>
              <a:buNone/>
            </a:pPr>
            <a:endParaRPr lang="en-US" sz="2400" b="1" dirty="0"/>
          </a:p>
        </p:txBody>
      </p:sp>
    </p:spTree>
    <p:extLst>
      <p:ext uri="{BB962C8B-B14F-4D97-AF65-F5344CB8AC3E}">
        <p14:creationId xmlns:p14="http://schemas.microsoft.com/office/powerpoint/2010/main" val="861552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BB9978-AA2D-420E-1FEF-19EEE099B7EC}"/>
              </a:ext>
            </a:extLst>
          </p:cNvPr>
          <p:cNvPicPr>
            <a:picLocks noChangeAspect="1"/>
          </p:cNvPicPr>
          <p:nvPr/>
        </p:nvPicPr>
        <p:blipFill>
          <a:blip r:embed="rId3"/>
          <a:stretch>
            <a:fillRect/>
          </a:stretch>
        </p:blipFill>
        <p:spPr>
          <a:xfrm>
            <a:off x="2873334" y="457200"/>
            <a:ext cx="6445332" cy="5943600"/>
          </a:xfrm>
          <a:prstGeom prst="rect">
            <a:avLst/>
          </a:prstGeom>
        </p:spPr>
      </p:pic>
    </p:spTree>
    <p:extLst>
      <p:ext uri="{BB962C8B-B14F-4D97-AF65-F5344CB8AC3E}">
        <p14:creationId xmlns:p14="http://schemas.microsoft.com/office/powerpoint/2010/main" val="247639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0F526DD-3398-CFD8-34D6-53D5438C3C69}"/>
              </a:ext>
            </a:extLst>
          </p:cNvPr>
          <p:cNvSpPr>
            <a:spLocks noGrp="1"/>
          </p:cNvSpPr>
          <p:nvPr>
            <p:ph type="title"/>
          </p:nvPr>
        </p:nvSpPr>
        <p:spPr>
          <a:xfrm>
            <a:off x="823738" y="0"/>
            <a:ext cx="10232136" cy="1014984"/>
          </a:xfrm>
        </p:spPr>
        <p:txBody>
          <a:bodyPr>
            <a:normAutofit/>
          </a:bodyPr>
          <a:lstStyle/>
          <a:p>
            <a:r>
              <a:rPr lang="en-US" sz="4000" dirty="0">
                <a:latin typeface="Montserrat SemiBold" panose="00000700000000000000" pitchFamily="2" charset="0"/>
              </a:rPr>
              <a:t>Definitions</a:t>
            </a:r>
          </a:p>
        </p:txBody>
      </p:sp>
      <p:graphicFrame>
        <p:nvGraphicFramePr>
          <p:cNvPr id="9" name="Content Placeholder 2">
            <a:extLst>
              <a:ext uri="{FF2B5EF4-FFF2-40B4-BE49-F238E27FC236}">
                <a16:creationId xmlns:a16="http://schemas.microsoft.com/office/drawing/2014/main" id="{190E583A-4B23-7C1F-7BB3-0B9BCF9264B0}"/>
              </a:ext>
            </a:extLst>
          </p:cNvPr>
          <p:cNvGraphicFramePr>
            <a:graphicFrameLocks noGrp="1"/>
          </p:cNvGraphicFramePr>
          <p:nvPr>
            <p:ph idx="1"/>
            <p:extLst>
              <p:ext uri="{D42A27DB-BD31-4B8C-83A1-F6EECF244321}">
                <p14:modId xmlns:p14="http://schemas.microsoft.com/office/powerpoint/2010/main" val="3188622671"/>
              </p:ext>
            </p:extLst>
          </p:nvPr>
        </p:nvGraphicFramePr>
        <p:xfrm>
          <a:off x="823738" y="1163831"/>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067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02126" y="0"/>
            <a:ext cx="10987748" cy="1325563"/>
          </a:xfrm>
        </p:spPr>
        <p:txBody>
          <a:bodyPr>
            <a:normAutofit/>
          </a:bodyPr>
          <a:lstStyle/>
          <a:p>
            <a:r>
              <a:rPr lang="en-US" sz="4000" dirty="0">
                <a:latin typeface="Montserrat SemiBold" panose="00000700000000000000" pitchFamily="2" charset="0"/>
              </a:rPr>
              <a:t>1. Project Expenses</a:t>
            </a:r>
          </a:p>
        </p:txBody>
      </p:sp>
      <p:pic>
        <p:nvPicPr>
          <p:cNvPr id="7" name="Picture 6">
            <a:extLst>
              <a:ext uri="{FF2B5EF4-FFF2-40B4-BE49-F238E27FC236}">
                <a16:creationId xmlns:a16="http://schemas.microsoft.com/office/drawing/2014/main" id="{C274F1B0-E0C8-9976-84DE-1414C4BE90A8}"/>
              </a:ext>
            </a:extLst>
          </p:cNvPr>
          <p:cNvPicPr>
            <a:picLocks noChangeAspect="1"/>
          </p:cNvPicPr>
          <p:nvPr/>
        </p:nvPicPr>
        <p:blipFill>
          <a:blip r:embed="rId3"/>
          <a:stretch>
            <a:fillRect/>
          </a:stretch>
        </p:blipFill>
        <p:spPr>
          <a:xfrm>
            <a:off x="282640" y="1616139"/>
            <a:ext cx="11010900" cy="3207788"/>
          </a:xfrm>
          <a:prstGeom prst="rect">
            <a:avLst/>
          </a:prstGeom>
        </p:spPr>
      </p:pic>
      <p:cxnSp>
        <p:nvCxnSpPr>
          <p:cNvPr id="9" name="Straight Arrow Connector 8">
            <a:extLst>
              <a:ext uri="{FF2B5EF4-FFF2-40B4-BE49-F238E27FC236}">
                <a16:creationId xmlns:a16="http://schemas.microsoft.com/office/drawing/2014/main" id="{592B547D-835C-9F54-AC11-1CE84CF2C6A5}"/>
              </a:ext>
            </a:extLst>
          </p:cNvPr>
          <p:cNvCxnSpPr>
            <a:cxnSpLocks/>
          </p:cNvCxnSpPr>
          <p:nvPr/>
        </p:nvCxnSpPr>
        <p:spPr>
          <a:xfrm flipH="1">
            <a:off x="3918857" y="4366727"/>
            <a:ext cx="98031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1B7DEC2-6A88-CE5B-9A14-5595D5382EDC}"/>
              </a:ext>
            </a:extLst>
          </p:cNvPr>
          <p:cNvSpPr/>
          <p:nvPr/>
        </p:nvSpPr>
        <p:spPr>
          <a:xfrm>
            <a:off x="5583357" y="2827181"/>
            <a:ext cx="6006517" cy="19967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9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507C21-37F3-CE16-A860-280FC137708B}"/>
              </a:ext>
            </a:extLst>
          </p:cNvPr>
          <p:cNvPicPr>
            <a:picLocks noChangeAspect="1"/>
          </p:cNvPicPr>
          <p:nvPr/>
        </p:nvPicPr>
        <p:blipFill rotWithShape="1">
          <a:blip r:embed="rId3"/>
          <a:srcRect r="15564"/>
          <a:stretch/>
        </p:blipFill>
        <p:spPr>
          <a:xfrm>
            <a:off x="457200" y="457200"/>
            <a:ext cx="11277600" cy="5943600"/>
          </a:xfrm>
          <a:prstGeom prst="rect">
            <a:avLst/>
          </a:prstGeom>
        </p:spPr>
      </p:pic>
    </p:spTree>
    <p:extLst>
      <p:ext uri="{BB962C8B-B14F-4D97-AF65-F5344CB8AC3E}">
        <p14:creationId xmlns:p14="http://schemas.microsoft.com/office/powerpoint/2010/main" val="918361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Original Invoice from Vendor</a:t>
            </a:r>
          </a:p>
        </p:txBody>
      </p:sp>
      <p:pic>
        <p:nvPicPr>
          <p:cNvPr id="6" name="Picture 5">
            <a:extLst>
              <a:ext uri="{FF2B5EF4-FFF2-40B4-BE49-F238E27FC236}">
                <a16:creationId xmlns:a16="http://schemas.microsoft.com/office/drawing/2014/main" id="{05B09089-DDAB-59FA-4061-5CA27E23AF90}"/>
              </a:ext>
            </a:extLst>
          </p:cNvPr>
          <p:cNvPicPr>
            <a:picLocks noChangeAspect="1"/>
          </p:cNvPicPr>
          <p:nvPr/>
        </p:nvPicPr>
        <p:blipFill>
          <a:blip r:embed="rId3"/>
          <a:stretch>
            <a:fillRect/>
          </a:stretch>
        </p:blipFill>
        <p:spPr>
          <a:xfrm>
            <a:off x="4502428" y="809666"/>
            <a:ext cx="7225748" cy="5238667"/>
          </a:xfrm>
          <a:prstGeom prst="rect">
            <a:avLst/>
          </a:prstGeom>
        </p:spPr>
      </p:pic>
    </p:spTree>
    <p:extLst>
      <p:ext uri="{BB962C8B-B14F-4D97-AF65-F5344CB8AC3E}">
        <p14:creationId xmlns:p14="http://schemas.microsoft.com/office/powerpoint/2010/main" val="116961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Budget Allocation (dropdown only)</a:t>
            </a:r>
            <a:endParaRPr lang="en-US" sz="4000" kern="120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9DC8CE64-10FC-A3AA-E1D8-0A4BF118FAED}"/>
              </a:ext>
            </a:extLst>
          </p:cNvPr>
          <p:cNvPicPr>
            <a:picLocks noChangeAspect="1"/>
          </p:cNvPicPr>
          <p:nvPr/>
        </p:nvPicPr>
        <p:blipFill>
          <a:blip r:embed="rId3"/>
          <a:stretch>
            <a:fillRect/>
          </a:stretch>
        </p:blipFill>
        <p:spPr>
          <a:xfrm>
            <a:off x="7047531" y="467208"/>
            <a:ext cx="2135541" cy="5923584"/>
          </a:xfrm>
          <a:prstGeom prst="rect">
            <a:avLst/>
          </a:prstGeom>
        </p:spPr>
      </p:pic>
    </p:spTree>
    <p:extLst>
      <p:ext uri="{BB962C8B-B14F-4D97-AF65-F5344CB8AC3E}">
        <p14:creationId xmlns:p14="http://schemas.microsoft.com/office/powerpoint/2010/main" val="104656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a:solidFill>
                  <a:srgbClr val="FFFFFF"/>
                </a:solidFill>
                <a:latin typeface="+mj-lt"/>
                <a:ea typeface="+mj-ea"/>
                <a:cs typeface="+mj-cs"/>
              </a:rPr>
              <a:t>Materials/Goods Used for Broadband Deployment</a:t>
            </a:r>
          </a:p>
        </p:txBody>
      </p:sp>
      <p:pic>
        <p:nvPicPr>
          <p:cNvPr id="5" name="Picture 4">
            <a:extLst>
              <a:ext uri="{FF2B5EF4-FFF2-40B4-BE49-F238E27FC236}">
                <a16:creationId xmlns:a16="http://schemas.microsoft.com/office/drawing/2014/main" id="{0D541748-6BBC-A008-CFB4-F61841413AEB}"/>
              </a:ext>
            </a:extLst>
          </p:cNvPr>
          <p:cNvPicPr>
            <a:picLocks noChangeAspect="1"/>
          </p:cNvPicPr>
          <p:nvPr/>
        </p:nvPicPr>
        <p:blipFill>
          <a:blip r:embed="rId3"/>
          <a:stretch>
            <a:fillRect/>
          </a:stretch>
        </p:blipFill>
        <p:spPr>
          <a:xfrm>
            <a:off x="6577204" y="467208"/>
            <a:ext cx="3076195" cy="5923584"/>
          </a:xfrm>
          <a:prstGeom prst="rect">
            <a:avLst/>
          </a:prstGeom>
        </p:spPr>
      </p:pic>
    </p:spTree>
    <p:extLst>
      <p:ext uri="{BB962C8B-B14F-4D97-AF65-F5344CB8AC3E}">
        <p14:creationId xmlns:p14="http://schemas.microsoft.com/office/powerpoint/2010/main" val="344256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62CFD13-C4F3-A5B0-DD7E-E93528B570A8}"/>
              </a:ext>
            </a:extLst>
          </p:cNvPr>
          <p:cNvSpPr txBox="1"/>
          <p:nvPr/>
        </p:nvSpPr>
        <p:spPr>
          <a:xfrm>
            <a:off x="9110867" y="1480837"/>
            <a:ext cx="2766807" cy="3693319"/>
          </a:xfrm>
          <a:prstGeom prst="rect">
            <a:avLst/>
          </a:prstGeom>
          <a:noFill/>
        </p:spPr>
        <p:txBody>
          <a:bodyPr wrap="square" rtlCol="0">
            <a:spAutoFit/>
          </a:bodyPr>
          <a:lstStyle/>
          <a:p>
            <a:r>
              <a:rPr lang="en-US" dirty="0"/>
              <a:t>Example of a Vendor invoice.  </a:t>
            </a:r>
          </a:p>
          <a:p>
            <a:endParaRPr lang="en-US" dirty="0"/>
          </a:p>
          <a:p>
            <a:r>
              <a:rPr lang="en-US" dirty="0"/>
              <a:t>Subrecipients can submit invoices with no markings or notations.  </a:t>
            </a:r>
          </a:p>
          <a:p>
            <a:endParaRPr lang="en-US" dirty="0"/>
          </a:p>
          <a:p>
            <a:r>
              <a:rPr lang="en-US" dirty="0"/>
              <a:t>Utilizing Adobe PDF Edit Tools or handwritten notations can provide clarity and therefore greatly streamline the Commission staff review.</a:t>
            </a:r>
          </a:p>
        </p:txBody>
      </p:sp>
      <p:pic>
        <p:nvPicPr>
          <p:cNvPr id="21" name="Picture 20">
            <a:extLst>
              <a:ext uri="{FF2B5EF4-FFF2-40B4-BE49-F238E27FC236}">
                <a16:creationId xmlns:a16="http://schemas.microsoft.com/office/drawing/2014/main" id="{A0097335-96E4-55AA-C7D4-FB72C24C841E}"/>
              </a:ext>
            </a:extLst>
          </p:cNvPr>
          <p:cNvPicPr>
            <a:picLocks noChangeAspect="1"/>
          </p:cNvPicPr>
          <p:nvPr/>
        </p:nvPicPr>
        <p:blipFill>
          <a:blip r:embed="rId3"/>
          <a:stretch>
            <a:fillRect/>
          </a:stretch>
        </p:blipFill>
        <p:spPr>
          <a:xfrm>
            <a:off x="3379347" y="0"/>
            <a:ext cx="5433306" cy="6858000"/>
          </a:xfrm>
          <a:prstGeom prst="rect">
            <a:avLst/>
          </a:prstGeom>
        </p:spPr>
      </p:pic>
    </p:spTree>
    <p:extLst>
      <p:ext uri="{BB962C8B-B14F-4D97-AF65-F5344CB8AC3E}">
        <p14:creationId xmlns:p14="http://schemas.microsoft.com/office/powerpoint/2010/main" val="1476722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C2E747-71A7-3231-AA57-C53811B78531}"/>
              </a:ext>
            </a:extLst>
          </p:cNvPr>
          <p:cNvPicPr>
            <a:picLocks noChangeAspect="1"/>
          </p:cNvPicPr>
          <p:nvPr/>
        </p:nvPicPr>
        <p:blipFill rotWithShape="1">
          <a:blip r:embed="rId3"/>
          <a:srcRect r="15564"/>
          <a:stretch/>
        </p:blipFill>
        <p:spPr>
          <a:xfrm>
            <a:off x="457200" y="457200"/>
            <a:ext cx="11184194" cy="5943600"/>
          </a:xfrm>
          <a:prstGeom prst="rect">
            <a:avLst/>
          </a:prstGeom>
        </p:spPr>
      </p:pic>
    </p:spTree>
    <p:extLst>
      <p:ext uri="{BB962C8B-B14F-4D97-AF65-F5344CB8AC3E}">
        <p14:creationId xmlns:p14="http://schemas.microsoft.com/office/powerpoint/2010/main" val="1659617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67EA763-0000-526E-819E-97DA4DF62083}"/>
              </a:ext>
            </a:extLst>
          </p:cNvPr>
          <p:cNvPicPr>
            <a:picLocks noChangeAspect="1"/>
          </p:cNvPicPr>
          <p:nvPr/>
        </p:nvPicPr>
        <p:blipFill>
          <a:blip r:embed="rId3"/>
          <a:stretch>
            <a:fillRect/>
          </a:stretch>
        </p:blipFill>
        <p:spPr>
          <a:xfrm>
            <a:off x="3271837" y="4762"/>
            <a:ext cx="5648325" cy="6848475"/>
          </a:xfrm>
          <a:prstGeom prst="rect">
            <a:avLst/>
          </a:prstGeom>
        </p:spPr>
      </p:pic>
      <p:sp>
        <p:nvSpPr>
          <p:cNvPr id="8" name="TextBox 7">
            <a:extLst>
              <a:ext uri="{FF2B5EF4-FFF2-40B4-BE49-F238E27FC236}">
                <a16:creationId xmlns:a16="http://schemas.microsoft.com/office/drawing/2014/main" id="{35D6D85B-E7DB-B8BE-54DE-D79B111F5C58}"/>
              </a:ext>
            </a:extLst>
          </p:cNvPr>
          <p:cNvSpPr txBox="1"/>
          <p:nvPr/>
        </p:nvSpPr>
        <p:spPr>
          <a:xfrm>
            <a:off x="9144000" y="1443762"/>
            <a:ext cx="2290020" cy="2308324"/>
          </a:xfrm>
          <a:prstGeom prst="rect">
            <a:avLst/>
          </a:prstGeom>
          <a:noFill/>
        </p:spPr>
        <p:txBody>
          <a:bodyPr wrap="square" rtlCol="0">
            <a:spAutoFit/>
          </a:bodyPr>
          <a:lstStyle/>
          <a:p>
            <a:r>
              <a:rPr lang="en-US" dirty="0"/>
              <a:t>Utilize the highlighter function in Adobe to highlight the Invoice Number, Date, the Payor and the line item(s) on the bill associated with the approved project.  </a:t>
            </a:r>
          </a:p>
        </p:txBody>
      </p:sp>
      <p:sp>
        <p:nvSpPr>
          <p:cNvPr id="10" name="TextBox 9">
            <a:extLst>
              <a:ext uri="{FF2B5EF4-FFF2-40B4-BE49-F238E27FC236}">
                <a16:creationId xmlns:a16="http://schemas.microsoft.com/office/drawing/2014/main" id="{331825DF-36FA-0668-99FE-406CE69BEAC6}"/>
              </a:ext>
            </a:extLst>
          </p:cNvPr>
          <p:cNvSpPr txBox="1"/>
          <p:nvPr/>
        </p:nvSpPr>
        <p:spPr>
          <a:xfrm>
            <a:off x="476250" y="2053362"/>
            <a:ext cx="2571750" cy="2862322"/>
          </a:xfrm>
          <a:prstGeom prst="rect">
            <a:avLst/>
          </a:prstGeom>
          <a:noFill/>
        </p:spPr>
        <p:txBody>
          <a:bodyPr wrap="square" rtlCol="0">
            <a:spAutoFit/>
          </a:bodyPr>
          <a:lstStyle/>
          <a:p>
            <a:r>
              <a:rPr lang="en-US" dirty="0"/>
              <a:t>Tell us what we need to know about this transaction. </a:t>
            </a:r>
          </a:p>
          <a:p>
            <a:endParaRPr lang="en-US" dirty="0"/>
          </a:p>
          <a:p>
            <a:pPr marL="342900" indent="-342900">
              <a:buAutoNum type="arabicPeriod"/>
            </a:pPr>
            <a:r>
              <a:rPr lang="en-US" dirty="0"/>
              <a:t>Helps you in case of a future audit.</a:t>
            </a:r>
          </a:p>
          <a:p>
            <a:pPr marL="342900" indent="-342900">
              <a:buAutoNum type="arabicPeriod"/>
            </a:pPr>
            <a:r>
              <a:rPr lang="en-US" dirty="0"/>
              <a:t>Helps us process your reimbursement more efficiently. </a:t>
            </a:r>
          </a:p>
          <a:p>
            <a:endParaRPr lang="en-US" dirty="0"/>
          </a:p>
        </p:txBody>
      </p:sp>
    </p:spTree>
    <p:extLst>
      <p:ext uri="{BB962C8B-B14F-4D97-AF65-F5344CB8AC3E}">
        <p14:creationId xmlns:p14="http://schemas.microsoft.com/office/powerpoint/2010/main" val="1866786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8DF234-E750-5A14-F778-666C317F6090}"/>
              </a:ext>
            </a:extLst>
          </p:cNvPr>
          <p:cNvPicPr>
            <a:picLocks noChangeAspect="1"/>
          </p:cNvPicPr>
          <p:nvPr/>
        </p:nvPicPr>
        <p:blipFill>
          <a:blip r:embed="rId3"/>
          <a:stretch>
            <a:fillRect/>
          </a:stretch>
        </p:blipFill>
        <p:spPr>
          <a:xfrm>
            <a:off x="457200" y="476250"/>
            <a:ext cx="11277600" cy="5810250"/>
          </a:xfrm>
          <a:prstGeom prst="rect">
            <a:avLst/>
          </a:prstGeom>
        </p:spPr>
      </p:pic>
      <p:sp>
        <p:nvSpPr>
          <p:cNvPr id="2" name="Rectangle: Rounded Corners 1">
            <a:extLst>
              <a:ext uri="{FF2B5EF4-FFF2-40B4-BE49-F238E27FC236}">
                <a16:creationId xmlns:a16="http://schemas.microsoft.com/office/drawing/2014/main" id="{54478DF7-83F7-13F7-5761-FDCD0A537E74}"/>
              </a:ext>
            </a:extLst>
          </p:cNvPr>
          <p:cNvSpPr/>
          <p:nvPr/>
        </p:nvSpPr>
        <p:spPr>
          <a:xfrm>
            <a:off x="457200" y="2571750"/>
            <a:ext cx="11277600" cy="85725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3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71BCE1-5AF2-A0EB-6543-D2863A923384}"/>
              </a:ext>
            </a:extLst>
          </p:cNvPr>
          <p:cNvPicPr>
            <a:picLocks noChangeAspect="1"/>
          </p:cNvPicPr>
          <p:nvPr/>
        </p:nvPicPr>
        <p:blipFill>
          <a:blip r:embed="rId3"/>
          <a:stretch>
            <a:fillRect/>
          </a:stretch>
        </p:blipFill>
        <p:spPr>
          <a:xfrm>
            <a:off x="3257551" y="194299"/>
            <a:ext cx="5282754" cy="602023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68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CE0A-C959-4AA4-BF21-C6F91554B9A8}"/>
              </a:ext>
            </a:extLst>
          </p:cNvPr>
          <p:cNvSpPr>
            <a:spLocks noGrp="1"/>
          </p:cNvSpPr>
          <p:nvPr>
            <p:ph type="title"/>
          </p:nvPr>
        </p:nvSpPr>
        <p:spPr>
          <a:xfrm>
            <a:off x="838200" y="2427287"/>
            <a:ext cx="10515600" cy="1325563"/>
          </a:xfrm>
        </p:spPr>
        <p:txBody>
          <a:bodyPr>
            <a:normAutofit fontScale="90000"/>
          </a:bodyPr>
          <a:lstStyle/>
          <a:p>
            <a:r>
              <a:rPr lang="en-US" sz="3600" i="1" dirty="0">
                <a:solidFill>
                  <a:schemeClr val="accent2"/>
                </a:solidFill>
                <a:latin typeface="Montserrat" panose="00000500000000000000" pitchFamily="2" charset="0"/>
              </a:rPr>
              <a:t>The Broadband Programs Reimbursement Template is designed to be used by all entities that receive funding through the Commission (NUSF, NBBP, CPF).</a:t>
            </a:r>
            <a:br>
              <a:rPr lang="en-US" i="1" dirty="0">
                <a:solidFill>
                  <a:schemeClr val="accent2"/>
                </a:solidFill>
                <a:latin typeface="Montserrat SemiBold" panose="00000700000000000000" pitchFamily="2" charset="0"/>
              </a:rPr>
            </a:br>
            <a:br>
              <a:rPr lang="en-US" i="1" dirty="0">
                <a:solidFill>
                  <a:schemeClr val="accent2"/>
                </a:solidFill>
                <a:latin typeface="Montserrat" panose="00000500000000000000" pitchFamily="2" charset="0"/>
              </a:rPr>
            </a:br>
            <a:r>
              <a:rPr lang="en-US" sz="3600" i="1" dirty="0">
                <a:solidFill>
                  <a:schemeClr val="accent2"/>
                </a:solidFill>
                <a:latin typeface="Montserrat" panose="00000500000000000000" pitchFamily="2" charset="0"/>
              </a:rPr>
              <a:t>Throughout this presentation, we may use the terms "Subrecipient," "Subgrantee," "Grantee," and "Awardee" interchangeably to denote the entity awarded funds to undertake a broadband deployment support project.</a:t>
            </a:r>
            <a:endParaRPr lang="en-US" i="1" dirty="0">
              <a:solidFill>
                <a:schemeClr val="accent2"/>
              </a:solidFill>
              <a:latin typeface="Montserrat" panose="00000500000000000000" pitchFamily="2" charset="0"/>
            </a:endParaRPr>
          </a:p>
        </p:txBody>
      </p:sp>
    </p:spTree>
    <p:extLst>
      <p:ext uri="{BB962C8B-B14F-4D97-AF65-F5344CB8AC3E}">
        <p14:creationId xmlns:p14="http://schemas.microsoft.com/office/powerpoint/2010/main" val="2918501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02126" y="0"/>
            <a:ext cx="10987748" cy="1325563"/>
          </a:xfrm>
        </p:spPr>
        <p:txBody>
          <a:bodyPr>
            <a:normAutofit/>
          </a:bodyPr>
          <a:lstStyle/>
          <a:p>
            <a:r>
              <a:rPr lang="en-US" sz="4000" dirty="0">
                <a:latin typeface="Montserrat SemiBold" panose="00000700000000000000" pitchFamily="2" charset="0"/>
              </a:rPr>
              <a:t>2. Labor Reporting</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02126" y="1325563"/>
            <a:ext cx="10515600" cy="4593931"/>
          </a:xfrm>
        </p:spPr>
        <p:txBody>
          <a:bodyPr>
            <a:normAutofit/>
          </a:bodyPr>
          <a:lstStyle/>
          <a:p>
            <a:pPr>
              <a:lnSpc>
                <a:spcPct val="110000"/>
              </a:lnSpc>
            </a:pPr>
            <a:r>
              <a:rPr lang="en-US" sz="2400" dirty="0">
                <a:latin typeface="Roboto" panose="02000000000000000000" pitchFamily="2" charset="0"/>
                <a:ea typeface="Roboto" panose="02000000000000000000" pitchFamily="2" charset="0"/>
              </a:rPr>
              <a:t>Only for Direct Internal Labor</a:t>
            </a:r>
          </a:p>
          <a:p>
            <a:pPr>
              <a:lnSpc>
                <a:spcPct val="110000"/>
              </a:lnSpc>
            </a:pPr>
            <a:r>
              <a:rPr lang="en-US" sz="2400" dirty="0">
                <a:latin typeface="Roboto" panose="02000000000000000000" pitchFamily="2" charset="0"/>
                <a:ea typeface="Roboto" panose="02000000000000000000" pitchFamily="2" charset="0"/>
              </a:rPr>
              <a:t>Subrecipient </a:t>
            </a:r>
            <a:r>
              <a:rPr lang="en-US" sz="2400" b="1" i="1" dirty="0">
                <a:latin typeface="Roboto" panose="02000000000000000000" pitchFamily="2" charset="0"/>
                <a:ea typeface="Roboto" panose="02000000000000000000" pitchFamily="2" charset="0"/>
              </a:rPr>
              <a:t>must</a:t>
            </a:r>
            <a:r>
              <a:rPr lang="en-US" sz="2400" dirty="0">
                <a:latin typeface="Roboto" panose="02000000000000000000" pitchFamily="2" charset="0"/>
                <a:ea typeface="Roboto" panose="02000000000000000000" pitchFamily="2" charset="0"/>
              </a:rPr>
              <a:t> have internal controls in place to adequately document and track employee time spent directly on the approved project.  </a:t>
            </a:r>
          </a:p>
          <a:p>
            <a:pPr>
              <a:lnSpc>
                <a:spcPct val="110000"/>
              </a:lnSpc>
            </a:pPr>
            <a:r>
              <a:rPr lang="en-US" sz="2400" dirty="0">
                <a:latin typeface="Roboto" panose="02000000000000000000" pitchFamily="2" charset="0"/>
                <a:ea typeface="Roboto" panose="02000000000000000000" pitchFamily="2" charset="0"/>
              </a:rPr>
              <a:t>Only employee time spent </a:t>
            </a:r>
            <a:r>
              <a:rPr lang="en-US" sz="2400" b="1" dirty="0">
                <a:latin typeface="Roboto" panose="02000000000000000000" pitchFamily="2" charset="0"/>
                <a:ea typeface="Roboto" panose="02000000000000000000" pitchFamily="2" charset="0"/>
              </a:rPr>
              <a:t>directly on </a:t>
            </a:r>
            <a:r>
              <a:rPr lang="en-US" sz="2400" dirty="0">
                <a:latin typeface="Roboto" panose="02000000000000000000" pitchFamily="2" charset="0"/>
                <a:ea typeface="Roboto" panose="02000000000000000000" pitchFamily="2" charset="0"/>
              </a:rPr>
              <a:t>the approved project – the actual deployment of the network and connecting customers is eligible for reimbursement. </a:t>
            </a:r>
          </a:p>
          <a:p>
            <a:pPr>
              <a:lnSpc>
                <a:spcPct val="110000"/>
              </a:lnSpc>
            </a:pPr>
            <a:r>
              <a:rPr lang="en-US" sz="2400" dirty="0">
                <a:latin typeface="Roboto" panose="02000000000000000000" pitchFamily="2" charset="0"/>
                <a:ea typeface="Roboto" panose="02000000000000000000" pitchFamily="2" charset="0"/>
              </a:rPr>
              <a:t>General administrative expenses are not eligible for reimbursement (accounting, human resources, legal, regulatory compliance, CEO, COO, CFO, CTO, etc.).  </a:t>
            </a:r>
            <a:r>
              <a:rPr lang="en-US" sz="2400" i="1" dirty="0">
                <a:latin typeface="Roboto" panose="02000000000000000000" pitchFamily="2" charset="0"/>
                <a:ea typeface="Roboto" panose="02000000000000000000" pitchFamily="2" charset="0"/>
              </a:rPr>
              <a:t>  </a:t>
            </a:r>
            <a:endParaRPr lang="en-US" sz="2400" dirty="0">
              <a:latin typeface="Roboto" panose="02000000000000000000" pitchFamily="2" charset="0"/>
              <a:ea typeface="Roboto" panose="02000000000000000000" pitchFamily="2" charset="0"/>
            </a:endParaRPr>
          </a:p>
          <a:p>
            <a:pPr marL="0" indent="0">
              <a:lnSpc>
                <a:spcPct val="110000"/>
              </a:lnSpc>
              <a:buNone/>
            </a:pPr>
            <a:endParaRPr lang="en-US" sz="2400" b="1" dirty="0"/>
          </a:p>
        </p:txBody>
      </p:sp>
    </p:spTree>
    <p:extLst>
      <p:ext uri="{BB962C8B-B14F-4D97-AF65-F5344CB8AC3E}">
        <p14:creationId xmlns:p14="http://schemas.microsoft.com/office/powerpoint/2010/main" val="2143794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9E01A0-2E3A-393A-A4CF-25AA4934B9B6}"/>
              </a:ext>
            </a:extLst>
          </p:cNvPr>
          <p:cNvPicPr>
            <a:picLocks noChangeAspect="1"/>
          </p:cNvPicPr>
          <p:nvPr/>
        </p:nvPicPr>
        <p:blipFill>
          <a:blip r:embed="rId3"/>
          <a:stretch>
            <a:fillRect/>
          </a:stretch>
        </p:blipFill>
        <p:spPr>
          <a:xfrm>
            <a:off x="195262" y="538162"/>
            <a:ext cx="11801475" cy="5781675"/>
          </a:xfrm>
          <a:prstGeom prst="rect">
            <a:avLst/>
          </a:prstGeom>
        </p:spPr>
      </p:pic>
    </p:spTree>
    <p:extLst>
      <p:ext uri="{BB962C8B-B14F-4D97-AF65-F5344CB8AC3E}">
        <p14:creationId xmlns:p14="http://schemas.microsoft.com/office/powerpoint/2010/main" val="1091314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720C3-2BD7-1BD2-FFCE-08FA44295994}"/>
              </a:ext>
            </a:extLst>
          </p:cNvPr>
          <p:cNvPicPr>
            <a:picLocks noChangeAspect="1"/>
          </p:cNvPicPr>
          <p:nvPr/>
        </p:nvPicPr>
        <p:blipFill>
          <a:blip r:embed="rId3"/>
          <a:stretch>
            <a:fillRect/>
          </a:stretch>
        </p:blipFill>
        <p:spPr>
          <a:xfrm>
            <a:off x="2721143" y="512759"/>
            <a:ext cx="6304869" cy="6065022"/>
          </a:xfrm>
          <a:prstGeom prst="rect">
            <a:avLst/>
          </a:prstGeom>
          <a:ln>
            <a:noFill/>
          </a:ln>
        </p:spPr>
      </p:pic>
      <p:sp>
        <p:nvSpPr>
          <p:cNvPr id="3" name="Arrow: Right 2">
            <a:extLst>
              <a:ext uri="{FF2B5EF4-FFF2-40B4-BE49-F238E27FC236}">
                <a16:creationId xmlns:a16="http://schemas.microsoft.com/office/drawing/2014/main" id="{48DC4A55-774C-C531-FAB3-7AB94079836C}"/>
              </a:ext>
            </a:extLst>
          </p:cNvPr>
          <p:cNvSpPr/>
          <p:nvPr/>
        </p:nvSpPr>
        <p:spPr>
          <a:xfrm rot="10800000">
            <a:off x="8426246" y="1700981"/>
            <a:ext cx="776748" cy="8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B20FC93-9C37-E344-7587-875B6ED435A1}"/>
              </a:ext>
            </a:extLst>
          </p:cNvPr>
          <p:cNvSpPr/>
          <p:nvPr/>
        </p:nvSpPr>
        <p:spPr>
          <a:xfrm rot="10800000">
            <a:off x="8426246" y="1914832"/>
            <a:ext cx="776748" cy="8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84D5135-C23A-6C01-7602-7248F99CD125}"/>
              </a:ext>
            </a:extLst>
          </p:cNvPr>
          <p:cNvSpPr/>
          <p:nvPr/>
        </p:nvSpPr>
        <p:spPr>
          <a:xfrm rot="10800000">
            <a:off x="8450830" y="2148341"/>
            <a:ext cx="776748" cy="8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6338B42-3D56-B343-5F59-AE6C78C6CCDF}"/>
              </a:ext>
            </a:extLst>
          </p:cNvPr>
          <p:cNvSpPr/>
          <p:nvPr/>
        </p:nvSpPr>
        <p:spPr>
          <a:xfrm rot="10800000">
            <a:off x="8440998" y="4257359"/>
            <a:ext cx="776748" cy="8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065A091-DAD9-1B30-AD78-7637613BE8F2}"/>
              </a:ext>
            </a:extLst>
          </p:cNvPr>
          <p:cNvSpPr/>
          <p:nvPr/>
        </p:nvSpPr>
        <p:spPr>
          <a:xfrm rot="10800000">
            <a:off x="8450830" y="4955543"/>
            <a:ext cx="776748" cy="8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0CF2629-E01D-712F-5C7F-A7F5E2D2DEB5}"/>
              </a:ext>
            </a:extLst>
          </p:cNvPr>
          <p:cNvSpPr/>
          <p:nvPr/>
        </p:nvSpPr>
        <p:spPr>
          <a:xfrm rot="10800000">
            <a:off x="8471687" y="5186430"/>
            <a:ext cx="776748" cy="8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BFC4761-9DD1-5918-6EA2-4B85D90D89EE}"/>
              </a:ext>
            </a:extLst>
          </p:cNvPr>
          <p:cNvSpPr/>
          <p:nvPr/>
        </p:nvSpPr>
        <p:spPr>
          <a:xfrm rot="10800000">
            <a:off x="8484603" y="5446795"/>
            <a:ext cx="776748" cy="8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3907CED-5110-CF08-7B3B-F87A64026B16}"/>
              </a:ext>
            </a:extLst>
          </p:cNvPr>
          <p:cNvSpPr/>
          <p:nvPr/>
        </p:nvSpPr>
        <p:spPr>
          <a:xfrm rot="10800000">
            <a:off x="8484603" y="5677920"/>
            <a:ext cx="776748" cy="8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551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8C9AA5-2A56-E4F9-71F7-1C263238B0A7}"/>
              </a:ext>
            </a:extLst>
          </p:cNvPr>
          <p:cNvPicPr>
            <a:picLocks noChangeAspect="1"/>
          </p:cNvPicPr>
          <p:nvPr/>
        </p:nvPicPr>
        <p:blipFill>
          <a:blip r:embed="rId3"/>
          <a:stretch>
            <a:fillRect/>
          </a:stretch>
        </p:blipFill>
        <p:spPr>
          <a:xfrm>
            <a:off x="263679" y="530942"/>
            <a:ext cx="11471121" cy="5388077"/>
          </a:xfrm>
          <a:prstGeom prst="rect">
            <a:avLst/>
          </a:prstGeom>
        </p:spPr>
      </p:pic>
    </p:spTree>
    <p:extLst>
      <p:ext uri="{BB962C8B-B14F-4D97-AF65-F5344CB8AC3E}">
        <p14:creationId xmlns:p14="http://schemas.microsoft.com/office/powerpoint/2010/main" val="3397988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478DF7-83F7-13F7-5761-FDCD0A537E74}"/>
              </a:ext>
            </a:extLst>
          </p:cNvPr>
          <p:cNvSpPr/>
          <p:nvPr/>
        </p:nvSpPr>
        <p:spPr>
          <a:xfrm>
            <a:off x="91255" y="5841013"/>
            <a:ext cx="11277600" cy="600075"/>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23876D3-6C41-3380-F234-CFD3A4D78900}"/>
              </a:ext>
            </a:extLst>
          </p:cNvPr>
          <p:cNvPicPr>
            <a:picLocks noChangeAspect="1"/>
          </p:cNvPicPr>
          <p:nvPr/>
        </p:nvPicPr>
        <p:blipFill>
          <a:blip r:embed="rId3"/>
          <a:stretch>
            <a:fillRect/>
          </a:stretch>
        </p:blipFill>
        <p:spPr>
          <a:xfrm>
            <a:off x="0" y="416912"/>
            <a:ext cx="12192000" cy="6200197"/>
          </a:xfrm>
          <a:prstGeom prst="rect">
            <a:avLst/>
          </a:prstGeom>
        </p:spPr>
      </p:pic>
      <p:sp>
        <p:nvSpPr>
          <p:cNvPr id="6" name="Rectangle: Rounded Corners 5">
            <a:extLst>
              <a:ext uri="{FF2B5EF4-FFF2-40B4-BE49-F238E27FC236}">
                <a16:creationId xmlns:a16="http://schemas.microsoft.com/office/drawing/2014/main" id="{0402AB09-B15D-022C-CF38-A13CA914B34C}"/>
              </a:ext>
            </a:extLst>
          </p:cNvPr>
          <p:cNvSpPr/>
          <p:nvPr/>
        </p:nvSpPr>
        <p:spPr>
          <a:xfrm>
            <a:off x="0" y="4218039"/>
            <a:ext cx="12260826" cy="254655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921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02126" y="0"/>
            <a:ext cx="10987748" cy="1325563"/>
          </a:xfrm>
        </p:spPr>
        <p:txBody>
          <a:bodyPr>
            <a:normAutofit/>
          </a:bodyPr>
          <a:lstStyle/>
          <a:p>
            <a:r>
              <a:rPr lang="en-US" sz="4000" dirty="0">
                <a:latin typeface="Montserrat SemiBold" panose="00000700000000000000" pitchFamily="2" charset="0"/>
              </a:rPr>
              <a:t>2. Labor Reporting</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02126" y="1325563"/>
            <a:ext cx="10515600" cy="4593931"/>
          </a:xfrm>
        </p:spPr>
        <p:txBody>
          <a:bodyPr>
            <a:normAutofit/>
          </a:bodyPr>
          <a:lstStyle/>
          <a:p>
            <a:pPr>
              <a:lnSpc>
                <a:spcPct val="110000"/>
              </a:lnSpc>
            </a:pPr>
            <a:r>
              <a:rPr lang="en-US" sz="2400" dirty="0">
                <a:latin typeface="Roboto" panose="02000000000000000000" pitchFamily="2" charset="0"/>
                <a:ea typeface="Roboto" panose="02000000000000000000" pitchFamily="2" charset="0"/>
              </a:rPr>
              <a:t>There should be adequate documentation to verify the direct internal labor expenses.  Be sure your internal controls are tracking time </a:t>
            </a:r>
            <a:r>
              <a:rPr lang="en-US" sz="2400" i="1" dirty="0">
                <a:latin typeface="Roboto" panose="02000000000000000000" pitchFamily="2" charset="0"/>
                <a:ea typeface="Roboto" panose="02000000000000000000" pitchFamily="2" charset="0"/>
              </a:rPr>
              <a:t>at the project level</a:t>
            </a:r>
            <a:r>
              <a:rPr lang="en-US" sz="2400" dirty="0">
                <a:latin typeface="Roboto" panose="02000000000000000000" pitchFamily="2" charset="0"/>
                <a:ea typeface="Roboto" panose="02000000000000000000" pitchFamily="2" charset="0"/>
              </a:rPr>
              <a:t>.  </a:t>
            </a:r>
          </a:p>
          <a:p>
            <a:pPr>
              <a:lnSpc>
                <a:spcPct val="110000"/>
              </a:lnSpc>
            </a:pPr>
            <a:r>
              <a:rPr lang="en-US" sz="2400" dirty="0">
                <a:latin typeface="Roboto" panose="02000000000000000000" pitchFamily="2" charset="0"/>
                <a:ea typeface="Roboto" panose="02000000000000000000" pitchFamily="2" charset="0"/>
              </a:rPr>
              <a:t>The Commission will need documentation to verify the hourly wage of each employee.  One pay stub during the time the employee worked on the project must be submitted along with the reimbursement request. </a:t>
            </a:r>
          </a:p>
          <a:p>
            <a:pPr>
              <a:lnSpc>
                <a:spcPct val="110000"/>
              </a:lnSpc>
            </a:pPr>
            <a:r>
              <a:rPr lang="en-US" sz="2400" dirty="0">
                <a:latin typeface="Roboto" panose="02000000000000000000" pitchFamily="2" charset="0"/>
                <a:ea typeface="Roboto" panose="02000000000000000000" pitchFamily="2" charset="0"/>
              </a:rPr>
              <a:t>System generated payroll reporting that includes wage information would also be adequate documentation.     </a:t>
            </a:r>
            <a:r>
              <a:rPr lang="en-US" sz="2400" i="1" dirty="0">
                <a:latin typeface="Roboto" panose="02000000000000000000" pitchFamily="2" charset="0"/>
                <a:ea typeface="Roboto" panose="02000000000000000000" pitchFamily="2" charset="0"/>
              </a:rPr>
              <a:t>  </a:t>
            </a:r>
          </a:p>
          <a:p>
            <a:pPr>
              <a:lnSpc>
                <a:spcPct val="110000"/>
              </a:lnSpc>
            </a:pPr>
            <a:r>
              <a:rPr lang="en-US" sz="2400" dirty="0">
                <a:latin typeface="Roboto" panose="02000000000000000000" pitchFamily="2" charset="0"/>
                <a:ea typeface="Roboto" panose="02000000000000000000" pitchFamily="2" charset="0"/>
              </a:rPr>
              <a:t>Keep in mind the audit period and maintain all records accordingly.  </a:t>
            </a:r>
          </a:p>
          <a:p>
            <a:pPr marL="0" indent="0">
              <a:lnSpc>
                <a:spcPct val="110000"/>
              </a:lnSpc>
              <a:buNone/>
            </a:pPr>
            <a:endParaRPr lang="en-US" sz="2400" b="1" dirty="0"/>
          </a:p>
        </p:txBody>
      </p:sp>
    </p:spTree>
    <p:extLst>
      <p:ext uri="{BB962C8B-B14F-4D97-AF65-F5344CB8AC3E}">
        <p14:creationId xmlns:p14="http://schemas.microsoft.com/office/powerpoint/2010/main" val="234141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3556" y="0"/>
            <a:ext cx="10987748" cy="1325563"/>
          </a:xfrm>
        </p:spPr>
        <p:txBody>
          <a:bodyPr>
            <a:normAutofit/>
          </a:bodyPr>
          <a:lstStyle/>
          <a:p>
            <a:r>
              <a:rPr lang="en-US" sz="4000" dirty="0">
                <a:latin typeface="Montserrat SemiBold" panose="00000700000000000000" pitchFamily="2" charset="0"/>
              </a:rPr>
              <a:t>In-House Construction Reporting</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3556" y="1233992"/>
            <a:ext cx="10515600" cy="4593931"/>
          </a:xfrm>
        </p:spPr>
        <p:txBody>
          <a:bodyPr>
            <a:normAutofit/>
          </a:bodyPr>
          <a:lstStyle/>
          <a:p>
            <a:pPr>
              <a:lnSpc>
                <a:spcPct val="110000"/>
              </a:lnSpc>
            </a:pPr>
            <a:r>
              <a:rPr lang="en-US" sz="2100" dirty="0">
                <a:latin typeface="Roboto" panose="02000000000000000000" pitchFamily="2" charset="0"/>
                <a:ea typeface="Roboto" panose="02000000000000000000" pitchFamily="2" charset="0"/>
              </a:rPr>
              <a:t>Subrecipients that choose to perform any in-house construction must have internal controls to document costs such as equipment, machinery and vehicle usage. </a:t>
            </a:r>
          </a:p>
          <a:p>
            <a:pPr>
              <a:lnSpc>
                <a:spcPct val="110000"/>
              </a:lnSpc>
            </a:pPr>
            <a:r>
              <a:rPr lang="en-US" sz="2100" dirty="0">
                <a:latin typeface="Roboto" panose="02000000000000000000" pitchFamily="2" charset="0"/>
                <a:ea typeface="Roboto" panose="02000000000000000000" pitchFamily="2" charset="0"/>
              </a:rPr>
              <a:t>Subrecipients that plan to request reimbursement for usage of internal equipment, machinery, or vehicles must notify the Commission and provide an explanation of cost methodology and a proposal for how to provide adequate documentation that shows the cost is reasonable and necessary for the deployment of the broadband project.  Such proposal should be submitted to the Commission for consideration </a:t>
            </a:r>
            <a:r>
              <a:rPr lang="en-US" sz="2100" b="1" i="1" dirty="0">
                <a:latin typeface="Roboto" panose="02000000000000000000" pitchFamily="2" charset="0"/>
                <a:ea typeface="Roboto" panose="02000000000000000000" pitchFamily="2" charset="0"/>
              </a:rPr>
              <a:t>as early as possible</a:t>
            </a:r>
            <a:r>
              <a:rPr lang="en-US" sz="2100" dirty="0">
                <a:latin typeface="Roboto" panose="02000000000000000000" pitchFamily="2" charset="0"/>
                <a:ea typeface="Roboto" panose="02000000000000000000" pitchFamily="2" charset="0"/>
              </a:rPr>
              <a:t>.  </a:t>
            </a:r>
          </a:p>
          <a:p>
            <a:pPr>
              <a:lnSpc>
                <a:spcPct val="110000"/>
              </a:lnSpc>
            </a:pPr>
            <a:r>
              <a:rPr lang="en-US" sz="2100" dirty="0">
                <a:latin typeface="Roboto" panose="02000000000000000000" pitchFamily="2" charset="0"/>
                <a:ea typeface="Roboto" panose="02000000000000000000" pitchFamily="2" charset="0"/>
              </a:rPr>
              <a:t>Subrecipients that allocate costs of equipment, machinery and vehicles to projects in their normal accounting process through use of loading or clearing accounts can provide an example of the cost allocation methodology with their proposal.  </a:t>
            </a:r>
          </a:p>
        </p:txBody>
      </p:sp>
    </p:spTree>
    <p:extLst>
      <p:ext uri="{BB962C8B-B14F-4D97-AF65-F5344CB8AC3E}">
        <p14:creationId xmlns:p14="http://schemas.microsoft.com/office/powerpoint/2010/main" val="301940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CE0A-C959-4AA4-BF21-C6F91554B9A8}"/>
              </a:ext>
            </a:extLst>
          </p:cNvPr>
          <p:cNvSpPr>
            <a:spLocks noGrp="1"/>
          </p:cNvSpPr>
          <p:nvPr>
            <p:ph type="title"/>
          </p:nvPr>
        </p:nvSpPr>
        <p:spPr>
          <a:xfrm>
            <a:off x="838200" y="2103437"/>
            <a:ext cx="10515600" cy="1325563"/>
          </a:xfrm>
        </p:spPr>
        <p:txBody>
          <a:bodyPr/>
          <a:lstStyle/>
          <a:p>
            <a:pPr algn="ctr"/>
            <a:r>
              <a:rPr lang="en-US" dirty="0">
                <a:solidFill>
                  <a:schemeClr val="accent2"/>
                </a:solidFill>
                <a:latin typeface="Montserrat SemiBold" panose="00000700000000000000" pitchFamily="2" charset="0"/>
              </a:rPr>
              <a:t>Project Close-out Report</a:t>
            </a:r>
          </a:p>
        </p:txBody>
      </p:sp>
    </p:spTree>
    <p:extLst>
      <p:ext uri="{BB962C8B-B14F-4D97-AF65-F5344CB8AC3E}">
        <p14:creationId xmlns:p14="http://schemas.microsoft.com/office/powerpoint/2010/main" val="3854914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3556" y="0"/>
            <a:ext cx="10987748" cy="1325563"/>
          </a:xfrm>
        </p:spPr>
        <p:txBody>
          <a:bodyPr>
            <a:normAutofit/>
          </a:bodyPr>
          <a:lstStyle/>
          <a:p>
            <a:r>
              <a:rPr lang="en-US" sz="4000" dirty="0">
                <a:latin typeface="Montserrat SemiBold" panose="00000700000000000000" pitchFamily="2" charset="0"/>
              </a:rPr>
              <a:t>Project Close-Out Report</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3556" y="1233992"/>
            <a:ext cx="10515600" cy="4593931"/>
          </a:xfrm>
        </p:spPr>
        <p:txBody>
          <a:bodyPr>
            <a:normAutofit/>
          </a:bodyPr>
          <a:lstStyle/>
          <a:p>
            <a:pPr>
              <a:lnSpc>
                <a:spcPct val="110000"/>
              </a:lnSpc>
            </a:pPr>
            <a:r>
              <a:rPr lang="en-US" sz="2400" dirty="0">
                <a:latin typeface="Roboto" panose="02000000000000000000" pitchFamily="2" charset="0"/>
                <a:ea typeface="Roboto" panose="02000000000000000000" pitchFamily="2" charset="0"/>
              </a:rPr>
              <a:t>No later than sixty (60) days following completion of the Project or termination of the Grant Award or expenditure of all award funds, whichever occurs later, Subrecipient shall file, on forms prescribed by the Commission, a Close-out Report which addresses the following: </a:t>
            </a:r>
          </a:p>
          <a:p>
            <a:pPr lvl="1">
              <a:lnSpc>
                <a:spcPct val="110000"/>
              </a:lnSpc>
            </a:pPr>
            <a:r>
              <a:rPr lang="en-US" sz="2000" dirty="0">
                <a:latin typeface="Roboto" panose="02000000000000000000" pitchFamily="2" charset="0"/>
                <a:ea typeface="Roboto" panose="02000000000000000000" pitchFamily="2" charset="0"/>
              </a:rPr>
              <a:t>A description of the accomplishments of the objectives set forth in the Subrecipient’s application; </a:t>
            </a:r>
          </a:p>
          <a:p>
            <a:pPr lvl="1">
              <a:lnSpc>
                <a:spcPct val="110000"/>
              </a:lnSpc>
            </a:pPr>
            <a:r>
              <a:rPr lang="en-US" sz="2000" dirty="0">
                <a:latin typeface="Roboto" panose="02000000000000000000" pitchFamily="2" charset="0"/>
                <a:ea typeface="Roboto" panose="02000000000000000000" pitchFamily="2" charset="0"/>
              </a:rPr>
              <a:t>A description of any problems, delays or adverse conditions that occurred, or which impacted the overall Project objectives, caused any missed deadlines, or precluded the Subrecipient’s ability to achieve the desired outcomes of the Project.</a:t>
            </a:r>
          </a:p>
        </p:txBody>
      </p:sp>
    </p:spTree>
    <p:extLst>
      <p:ext uri="{BB962C8B-B14F-4D97-AF65-F5344CB8AC3E}">
        <p14:creationId xmlns:p14="http://schemas.microsoft.com/office/powerpoint/2010/main" val="2514661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3556" y="0"/>
            <a:ext cx="10987748" cy="1325563"/>
          </a:xfrm>
        </p:spPr>
        <p:txBody>
          <a:bodyPr>
            <a:normAutofit/>
          </a:bodyPr>
          <a:lstStyle/>
          <a:p>
            <a:r>
              <a:rPr lang="en-US" sz="4000" dirty="0">
                <a:latin typeface="Montserrat SemiBold" panose="00000700000000000000" pitchFamily="2" charset="0"/>
              </a:rPr>
              <a:t>Project Close-Out Report (</a:t>
            </a:r>
            <a:r>
              <a:rPr lang="en-US" sz="4000" dirty="0" err="1">
                <a:latin typeface="Montserrat SemiBold" panose="00000700000000000000" pitchFamily="2" charset="0"/>
              </a:rPr>
              <a:t>con’td</a:t>
            </a:r>
            <a:r>
              <a:rPr lang="en-US" sz="4000" dirty="0">
                <a:latin typeface="Montserrat SemiBold" panose="00000700000000000000" pitchFamily="2" charset="0"/>
              </a:rPr>
              <a:t>)</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3556" y="1233992"/>
            <a:ext cx="10515600" cy="4593931"/>
          </a:xfrm>
        </p:spPr>
        <p:txBody>
          <a:bodyPr>
            <a:normAutofit/>
          </a:bodyPr>
          <a:lstStyle/>
          <a:p>
            <a:pPr lvl="1">
              <a:lnSpc>
                <a:spcPct val="110000"/>
              </a:lnSpc>
            </a:pPr>
            <a:r>
              <a:rPr lang="en-US" sz="2000" dirty="0">
                <a:latin typeface="Roboto" panose="02000000000000000000" pitchFamily="2" charset="0"/>
                <a:ea typeface="Roboto" panose="02000000000000000000" pitchFamily="2" charset="0"/>
              </a:rPr>
              <a:t>A comparison to how grant funds were spent against the original budget submitted to the Commission and approved in </a:t>
            </a:r>
            <a:r>
              <a:rPr lang="en-US" sz="2000" dirty="0" err="1">
                <a:latin typeface="Roboto" panose="02000000000000000000" pitchFamily="2" charset="0"/>
                <a:ea typeface="Roboto" panose="02000000000000000000" pitchFamily="2" charset="0"/>
              </a:rPr>
              <a:t>Subrecpient’s</a:t>
            </a:r>
            <a:r>
              <a:rPr lang="en-US" sz="2000" dirty="0">
                <a:latin typeface="Roboto" panose="02000000000000000000" pitchFamily="2" charset="0"/>
                <a:ea typeface="Roboto" panose="02000000000000000000" pitchFamily="2" charset="0"/>
              </a:rPr>
              <a:t> application; and</a:t>
            </a:r>
          </a:p>
          <a:p>
            <a:pPr lvl="1">
              <a:lnSpc>
                <a:spcPct val="110000"/>
              </a:lnSpc>
            </a:pPr>
            <a:r>
              <a:rPr lang="en-US" sz="2000" dirty="0">
                <a:latin typeface="Roboto" panose="02000000000000000000" pitchFamily="2" charset="0"/>
                <a:ea typeface="Roboto" panose="02000000000000000000" pitchFamily="2" charset="0"/>
              </a:rPr>
              <a:t>A map indicating that all construction has been completed as proposed in the application.  If there was a portion of the proposed project area that was not constructed Subrecipient acknowledges and agrees that the Commission may require a portion of the Grant Award to be rescinded or refunded.</a:t>
            </a:r>
          </a:p>
          <a:p>
            <a:pPr>
              <a:lnSpc>
                <a:spcPct val="110000"/>
              </a:lnSpc>
            </a:pPr>
            <a:r>
              <a:rPr lang="en-US" sz="2400" dirty="0">
                <a:latin typeface="Roboto" panose="02000000000000000000" pitchFamily="2" charset="0"/>
                <a:ea typeface="Roboto" panose="02000000000000000000" pitchFamily="2" charset="0"/>
              </a:rPr>
              <a:t>Additionally, as the Close-out Report forms have not been made available to the Commission as of the date of this Attestation and Agreement, the Subrecipient will comply with any request for additional data not specified herein, but which the Commission determines is necessary to comply with Treasury reporting requirements.  </a:t>
            </a:r>
          </a:p>
        </p:txBody>
      </p:sp>
    </p:spTree>
    <p:extLst>
      <p:ext uri="{BB962C8B-B14F-4D97-AF65-F5344CB8AC3E}">
        <p14:creationId xmlns:p14="http://schemas.microsoft.com/office/powerpoint/2010/main" val="354858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CE0A-C959-4AA4-BF21-C6F91554B9A8}"/>
              </a:ext>
            </a:extLst>
          </p:cNvPr>
          <p:cNvSpPr>
            <a:spLocks noGrp="1"/>
          </p:cNvSpPr>
          <p:nvPr>
            <p:ph type="title"/>
          </p:nvPr>
        </p:nvSpPr>
        <p:spPr>
          <a:xfrm>
            <a:off x="838200" y="2103437"/>
            <a:ext cx="10515600" cy="1325563"/>
          </a:xfrm>
        </p:spPr>
        <p:txBody>
          <a:bodyPr>
            <a:normAutofit/>
          </a:bodyPr>
          <a:lstStyle/>
          <a:p>
            <a:pPr algn="ctr"/>
            <a:r>
              <a:rPr lang="en-US" dirty="0">
                <a:solidFill>
                  <a:schemeClr val="accent2"/>
                </a:solidFill>
                <a:latin typeface="Montserrat SemiBold" panose="00000700000000000000" pitchFamily="2" charset="0"/>
              </a:rPr>
              <a:t>Subrecipient Quarterly Report</a:t>
            </a:r>
          </a:p>
        </p:txBody>
      </p:sp>
    </p:spTree>
    <p:extLst>
      <p:ext uri="{BB962C8B-B14F-4D97-AF65-F5344CB8AC3E}">
        <p14:creationId xmlns:p14="http://schemas.microsoft.com/office/powerpoint/2010/main" val="1796056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4000" dirty="0">
                <a:latin typeface="Montserrat SemiBold" panose="00000700000000000000" pitchFamily="2" charset="0"/>
              </a:rPr>
              <a:t>Importance of Invoice Accuracy</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551705"/>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The CPF Reimbursement Request form has an attestation which states: “By signing this document, I attest under penalty of perjury that the information contained in this form and all supporting documents are true and accurate, and that I have undertaken due diligence to obtain knowledge regarding these claims.  I understand that the submission of false information in this document shall be considered as a violation of an order of the Commission, and may be subject to civil and/or criminal penalties”</a:t>
            </a:r>
          </a:p>
        </p:txBody>
      </p:sp>
    </p:spTree>
    <p:extLst>
      <p:ext uri="{BB962C8B-B14F-4D97-AF65-F5344CB8AC3E}">
        <p14:creationId xmlns:p14="http://schemas.microsoft.com/office/powerpoint/2010/main" val="248047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4000" dirty="0">
                <a:latin typeface="Montserrat SemiBold" panose="00000700000000000000" pitchFamily="2" charset="0"/>
              </a:rPr>
              <a:t>Importance of Invoice Accuracy</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132034"/>
            <a:ext cx="10515600" cy="4593931"/>
          </a:xfrm>
        </p:spPr>
        <p:txBody>
          <a:bodyPr>
            <a:normAutofit/>
          </a:bodyPr>
          <a:lstStyle/>
          <a:p>
            <a:pPr>
              <a:lnSpc>
                <a:spcPct val="110000"/>
              </a:lnSpc>
            </a:pPr>
            <a:r>
              <a:rPr lang="en-US" sz="2400" dirty="0">
                <a:latin typeface="Roboto" panose="02000000000000000000" pitchFamily="2" charset="0"/>
                <a:ea typeface="Roboto" panose="02000000000000000000" pitchFamily="2" charset="0"/>
              </a:rPr>
              <a:t>Subrecipients are required to ensure that the invoices produced by their vendors are true and accurate.  </a:t>
            </a:r>
          </a:p>
          <a:p>
            <a:pPr>
              <a:lnSpc>
                <a:spcPct val="110000"/>
              </a:lnSpc>
            </a:pPr>
            <a:r>
              <a:rPr lang="en-US" sz="2400" dirty="0">
                <a:latin typeface="Roboto" panose="02000000000000000000" pitchFamily="2" charset="0"/>
                <a:ea typeface="Roboto" panose="02000000000000000000" pitchFamily="2" charset="0"/>
              </a:rPr>
              <a:t>Subrecipients are required to perform due diligence to ensure that the invoices it submits to the Commission are in fact true and accurate.  </a:t>
            </a:r>
          </a:p>
          <a:p>
            <a:pPr>
              <a:lnSpc>
                <a:spcPct val="110000"/>
              </a:lnSpc>
            </a:pPr>
            <a:r>
              <a:rPr lang="en-US" sz="2400" dirty="0">
                <a:latin typeface="Roboto" panose="02000000000000000000" pitchFamily="2" charset="0"/>
                <a:ea typeface="Roboto" panose="02000000000000000000" pitchFamily="2" charset="0"/>
              </a:rPr>
              <a:t>The invoice should clearly convey the following information:</a:t>
            </a:r>
          </a:p>
          <a:p>
            <a:pPr lvl="1">
              <a:lnSpc>
                <a:spcPct val="110000"/>
              </a:lnSpc>
            </a:pPr>
            <a:r>
              <a:rPr lang="en-US" sz="2000" dirty="0">
                <a:latin typeface="Roboto" panose="02000000000000000000" pitchFamily="2" charset="0"/>
                <a:ea typeface="Roboto" panose="02000000000000000000" pitchFamily="2" charset="0"/>
              </a:rPr>
              <a:t>The date of the work performed/materials billed</a:t>
            </a:r>
          </a:p>
          <a:p>
            <a:pPr lvl="1">
              <a:lnSpc>
                <a:spcPct val="110000"/>
              </a:lnSpc>
            </a:pPr>
            <a:r>
              <a:rPr lang="en-US" sz="2000" dirty="0">
                <a:latin typeface="Roboto" panose="02000000000000000000" pitchFamily="2" charset="0"/>
                <a:ea typeface="Roboto" panose="02000000000000000000" pitchFamily="2" charset="0"/>
              </a:rPr>
              <a:t>The item purchased/work performed</a:t>
            </a:r>
          </a:p>
          <a:p>
            <a:pPr lvl="1">
              <a:lnSpc>
                <a:spcPct val="110000"/>
              </a:lnSpc>
            </a:pPr>
            <a:r>
              <a:rPr lang="en-US" sz="2000" dirty="0">
                <a:latin typeface="Roboto" panose="02000000000000000000" pitchFamily="2" charset="0"/>
                <a:ea typeface="Roboto" panose="02000000000000000000" pitchFamily="2" charset="0"/>
              </a:rPr>
              <a:t>Cost per item/total quantity/total net cost</a:t>
            </a:r>
          </a:p>
          <a:p>
            <a:pPr>
              <a:lnSpc>
                <a:spcPct val="110000"/>
              </a:lnSpc>
            </a:pPr>
            <a:r>
              <a:rPr lang="en-US" sz="2400" dirty="0">
                <a:latin typeface="Roboto" panose="02000000000000000000" pitchFamily="2" charset="0"/>
                <a:ea typeface="Roboto" panose="02000000000000000000" pitchFamily="2" charset="0"/>
              </a:rPr>
              <a:t>Obtain revised invoices when necessary.  </a:t>
            </a:r>
          </a:p>
        </p:txBody>
      </p:sp>
    </p:spTree>
    <p:extLst>
      <p:ext uri="{BB962C8B-B14F-4D97-AF65-F5344CB8AC3E}">
        <p14:creationId xmlns:p14="http://schemas.microsoft.com/office/powerpoint/2010/main" val="2132133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454CA-F973-4C48-9955-C31D271FA9BC}"/>
              </a:ext>
            </a:extLst>
          </p:cNvPr>
          <p:cNvSpPr>
            <a:spLocks noGrp="1"/>
          </p:cNvSpPr>
          <p:nvPr>
            <p:ph type="title"/>
          </p:nvPr>
        </p:nvSpPr>
        <p:spPr>
          <a:xfrm>
            <a:off x="841248" y="256032"/>
            <a:ext cx="10506456" cy="1014984"/>
          </a:xfrm>
        </p:spPr>
        <p:txBody>
          <a:bodyPr anchor="b">
            <a:normAutofit/>
          </a:bodyPr>
          <a:lstStyle/>
          <a:p>
            <a:r>
              <a:rPr lang="en-US">
                <a:latin typeface="Montserrat SemiBold" panose="00000700000000000000" pitchFamily="2" charset="0"/>
              </a:rPr>
              <a:t>Important Reminders</a:t>
            </a:r>
          </a:p>
        </p:txBody>
      </p:sp>
      <p:sp>
        <p:nvSpPr>
          <p:cNvPr id="18"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0" name="Content Placeholder 2">
            <a:extLst>
              <a:ext uri="{FF2B5EF4-FFF2-40B4-BE49-F238E27FC236}">
                <a16:creationId xmlns:a16="http://schemas.microsoft.com/office/drawing/2014/main" id="{E539CC0D-68D6-907E-DB00-442F95D0CEFE}"/>
              </a:ext>
            </a:extLst>
          </p:cNvPr>
          <p:cNvGraphicFramePr>
            <a:graphicFrameLocks noGrp="1"/>
          </p:cNvGraphicFramePr>
          <p:nvPr>
            <p:ph idx="1"/>
            <p:extLst>
              <p:ext uri="{D42A27DB-BD31-4B8C-83A1-F6EECF244321}">
                <p14:modId xmlns:p14="http://schemas.microsoft.com/office/powerpoint/2010/main" val="250632190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4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E2FD6A-AA4F-47A9-BB94-242AD2F05B06}"/>
              </a:ext>
            </a:extLst>
          </p:cNvPr>
          <p:cNvSpPr>
            <a:spLocks noGrp="1"/>
          </p:cNvSpPr>
          <p:nvPr>
            <p:ph type="title"/>
          </p:nvPr>
        </p:nvSpPr>
        <p:spPr>
          <a:xfrm>
            <a:off x="616010" y="-11622"/>
            <a:ext cx="10515600" cy="1325563"/>
          </a:xfrm>
        </p:spPr>
        <p:txBody>
          <a:bodyPr>
            <a:normAutofit/>
          </a:bodyPr>
          <a:lstStyle/>
          <a:p>
            <a:r>
              <a:rPr lang="en-US" sz="4000" dirty="0">
                <a:latin typeface="Montserrat SemiBold" panose="00000700000000000000" pitchFamily="2" charset="0"/>
              </a:rPr>
              <a:t>Questions?</a:t>
            </a:r>
          </a:p>
        </p:txBody>
      </p:sp>
      <p:sp>
        <p:nvSpPr>
          <p:cNvPr id="6" name="TextBox 5">
            <a:extLst>
              <a:ext uri="{FF2B5EF4-FFF2-40B4-BE49-F238E27FC236}">
                <a16:creationId xmlns:a16="http://schemas.microsoft.com/office/drawing/2014/main" id="{10335B2A-51E4-497C-ADA4-E694E34F578D}"/>
              </a:ext>
            </a:extLst>
          </p:cNvPr>
          <p:cNvSpPr txBox="1"/>
          <p:nvPr/>
        </p:nvSpPr>
        <p:spPr>
          <a:xfrm>
            <a:off x="1770961" y="1964401"/>
            <a:ext cx="7736454" cy="3046988"/>
          </a:xfrm>
          <a:prstGeom prst="rect">
            <a:avLst/>
          </a:prstGeom>
          <a:noFill/>
        </p:spPr>
        <p:txBody>
          <a:bodyPr wrap="square">
            <a:spAutoFit/>
          </a:bodyPr>
          <a:lstStyle/>
          <a:p>
            <a:r>
              <a:rPr lang="en-US" sz="2400" dirty="0">
                <a:latin typeface="Roboto" panose="02000000000000000000" pitchFamily="2" charset="0"/>
                <a:ea typeface="Roboto" panose="02000000000000000000" pitchFamily="2" charset="0"/>
              </a:rPr>
              <a:t>We love hearing from you!  Please feel free to ask questions at any time.  Email your question to our general inbox at </a:t>
            </a:r>
            <a:r>
              <a:rPr lang="en-US" sz="2400" dirty="0">
                <a:latin typeface="Roboto" panose="02000000000000000000" pitchFamily="2" charset="0"/>
                <a:ea typeface="Roboto" panose="02000000000000000000" pitchFamily="2" charset="0"/>
                <a:hlinkClick r:id="rId3"/>
              </a:rPr>
              <a:t>psc.broadband@nebraska.gov</a:t>
            </a:r>
            <a:r>
              <a:rPr lang="en-US" sz="2400" dirty="0">
                <a:latin typeface="Roboto" panose="02000000000000000000" pitchFamily="2" charset="0"/>
                <a:ea typeface="Roboto" panose="02000000000000000000" pitchFamily="2" charset="0"/>
              </a:rPr>
              <a:t> and someone on our team will get back to you.   </a:t>
            </a:r>
            <a:endParaRPr lang="en-US" sz="2400" dirty="0"/>
          </a:p>
          <a:p>
            <a:endParaRPr lang="en-US" sz="2400" dirty="0"/>
          </a:p>
          <a:p>
            <a:endParaRPr lang="en-US" sz="2400" dirty="0"/>
          </a:p>
          <a:p>
            <a:endParaRPr lang="en-US" sz="2400" dirty="0"/>
          </a:p>
          <a:p>
            <a:r>
              <a:rPr lang="en-US" sz="2400" dirty="0"/>
              <a:t> </a:t>
            </a:r>
          </a:p>
        </p:txBody>
      </p:sp>
    </p:spTree>
    <p:extLst>
      <p:ext uri="{BB962C8B-B14F-4D97-AF65-F5344CB8AC3E}">
        <p14:creationId xmlns:p14="http://schemas.microsoft.com/office/powerpoint/2010/main" val="36662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a:solidFill>
                  <a:srgbClr val="FFFFFF"/>
                </a:solidFill>
                <a:latin typeface="+mj-lt"/>
                <a:ea typeface="+mj-ea"/>
                <a:cs typeface="+mj-cs"/>
              </a:rPr>
              <a:t>Subrecipient Quarterly Report</a:t>
            </a:r>
          </a:p>
        </p:txBody>
      </p:sp>
      <p:pic>
        <p:nvPicPr>
          <p:cNvPr id="4" name="Picture 3" descr="Graphical user interface, text, application&#10;&#10;Description automatically generated">
            <a:extLst>
              <a:ext uri="{FF2B5EF4-FFF2-40B4-BE49-F238E27FC236}">
                <a16:creationId xmlns:a16="http://schemas.microsoft.com/office/drawing/2014/main" id="{4F49C2F2-0504-0D23-566C-2CB9253BF104}"/>
              </a:ext>
            </a:extLst>
          </p:cNvPr>
          <p:cNvPicPr>
            <a:picLocks noChangeAspect="1"/>
          </p:cNvPicPr>
          <p:nvPr/>
        </p:nvPicPr>
        <p:blipFill>
          <a:blip r:embed="rId3"/>
          <a:stretch>
            <a:fillRect/>
          </a:stretch>
        </p:blipFill>
        <p:spPr>
          <a:xfrm>
            <a:off x="478535" y="1092851"/>
            <a:ext cx="11327549" cy="3115075"/>
          </a:xfrm>
          <a:prstGeom prst="rect">
            <a:avLst/>
          </a:prstGeom>
        </p:spPr>
      </p:pic>
      <p:sp>
        <p:nvSpPr>
          <p:cNvPr id="5" name="Arrow: Right 4">
            <a:extLst>
              <a:ext uri="{FF2B5EF4-FFF2-40B4-BE49-F238E27FC236}">
                <a16:creationId xmlns:a16="http://schemas.microsoft.com/office/drawing/2014/main" id="{5C760DA2-FEC9-65D7-38FE-42E35C1B7C0A}"/>
              </a:ext>
            </a:extLst>
          </p:cNvPr>
          <p:cNvSpPr/>
          <p:nvPr/>
        </p:nvSpPr>
        <p:spPr>
          <a:xfrm rot="10800000">
            <a:off x="7423354" y="1885505"/>
            <a:ext cx="1189703" cy="41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57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a:solidFill>
                  <a:srgbClr val="FFFFFF"/>
                </a:solidFill>
                <a:latin typeface="+mj-lt"/>
                <a:ea typeface="+mj-ea"/>
                <a:cs typeface="+mj-cs"/>
              </a:rPr>
              <a:t>Subrecipient Quarterly Report</a:t>
            </a:r>
          </a:p>
        </p:txBody>
      </p:sp>
      <p:pic>
        <p:nvPicPr>
          <p:cNvPr id="7" name="Picture 6" descr="Text&#10;&#10;Description automatically generated with low confidence">
            <a:extLst>
              <a:ext uri="{FF2B5EF4-FFF2-40B4-BE49-F238E27FC236}">
                <a16:creationId xmlns:a16="http://schemas.microsoft.com/office/drawing/2014/main" id="{7E499CD8-C18B-0085-59E9-E15F03861531}"/>
              </a:ext>
            </a:extLst>
          </p:cNvPr>
          <p:cNvPicPr>
            <a:picLocks noChangeAspect="1"/>
          </p:cNvPicPr>
          <p:nvPr/>
        </p:nvPicPr>
        <p:blipFill>
          <a:blip r:embed="rId3"/>
          <a:stretch>
            <a:fillRect/>
          </a:stretch>
        </p:blipFill>
        <p:spPr>
          <a:xfrm>
            <a:off x="478535" y="1574272"/>
            <a:ext cx="11327549" cy="2152234"/>
          </a:xfrm>
          <a:prstGeom prst="rect">
            <a:avLst/>
          </a:prstGeom>
        </p:spPr>
      </p:pic>
      <p:sp>
        <p:nvSpPr>
          <p:cNvPr id="8" name="Arrow: Up 7">
            <a:extLst>
              <a:ext uri="{FF2B5EF4-FFF2-40B4-BE49-F238E27FC236}">
                <a16:creationId xmlns:a16="http://schemas.microsoft.com/office/drawing/2014/main" id="{4B983E54-9873-E791-EE94-5C859EF34253}"/>
              </a:ext>
            </a:extLst>
          </p:cNvPr>
          <p:cNvSpPr/>
          <p:nvPr/>
        </p:nvSpPr>
        <p:spPr>
          <a:xfrm rot="5400000">
            <a:off x="1089759" y="3217690"/>
            <a:ext cx="406368" cy="5061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quot;Not Allowed&quot; Symbol 2">
            <a:extLst>
              <a:ext uri="{FF2B5EF4-FFF2-40B4-BE49-F238E27FC236}">
                <a16:creationId xmlns:a16="http://schemas.microsoft.com/office/drawing/2014/main" id="{BA74310E-9904-9A4C-96F1-07AB5DE72094}"/>
              </a:ext>
            </a:extLst>
          </p:cNvPr>
          <p:cNvSpPr/>
          <p:nvPr/>
        </p:nvSpPr>
        <p:spPr>
          <a:xfrm>
            <a:off x="10117394" y="3267572"/>
            <a:ext cx="285135" cy="262209"/>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538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4000" dirty="0">
                <a:latin typeface="Montserrat SemiBold" panose="00000700000000000000" pitchFamily="2" charset="0"/>
              </a:rPr>
              <a:t>Certification of Project Completion</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Certification of Project Completion: Subrecipients should submit a Certification of Project Completion to the Commission only once the following conditions have been met:</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The entire project area has been constructed as planned and awarded, with every Broadband Serviceable Location (BSL) within the project area having been passed and capable of being served at the required speeds.  A BSL is defined by the Federal Communications Commission as “a business or residential location in the United States at which fixed broadband service is, or can be, installed”.</a:t>
            </a:r>
          </a:p>
        </p:txBody>
      </p:sp>
    </p:spTree>
    <p:extLst>
      <p:ext uri="{BB962C8B-B14F-4D97-AF65-F5344CB8AC3E}">
        <p14:creationId xmlns:p14="http://schemas.microsoft.com/office/powerpoint/2010/main" val="286159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EB84-E93C-4723-B136-CB697FC7CA27}"/>
              </a:ext>
            </a:extLst>
          </p:cNvPr>
          <p:cNvSpPr>
            <a:spLocks noGrp="1"/>
          </p:cNvSpPr>
          <p:nvPr>
            <p:ph type="title"/>
          </p:nvPr>
        </p:nvSpPr>
        <p:spPr>
          <a:xfrm>
            <a:off x="616819" y="0"/>
            <a:ext cx="10515600" cy="1325563"/>
          </a:xfrm>
        </p:spPr>
        <p:txBody>
          <a:bodyPr>
            <a:normAutofit/>
          </a:bodyPr>
          <a:lstStyle/>
          <a:p>
            <a:r>
              <a:rPr lang="en-US" sz="3200" dirty="0">
                <a:latin typeface="Montserrat SemiBold" panose="00000700000000000000" pitchFamily="2" charset="0"/>
              </a:rPr>
              <a:t>Certification of Project Completion (cont’d)</a:t>
            </a:r>
          </a:p>
        </p:txBody>
      </p:sp>
      <p:sp>
        <p:nvSpPr>
          <p:cNvPr id="3" name="Content Placeholder 2">
            <a:extLst>
              <a:ext uri="{FF2B5EF4-FFF2-40B4-BE49-F238E27FC236}">
                <a16:creationId xmlns:a16="http://schemas.microsoft.com/office/drawing/2014/main" id="{EB8E728C-DDF0-4527-A155-751848967CD2}"/>
              </a:ext>
            </a:extLst>
          </p:cNvPr>
          <p:cNvSpPr>
            <a:spLocks noGrp="1"/>
          </p:cNvSpPr>
          <p:nvPr>
            <p:ph idx="1"/>
          </p:nvPr>
        </p:nvSpPr>
        <p:spPr>
          <a:xfrm>
            <a:off x="616819" y="1325563"/>
            <a:ext cx="10515600" cy="4593931"/>
          </a:xfrm>
        </p:spPr>
        <p:txBody>
          <a:bodyPr>
            <a:normAutofit/>
          </a:bodyPr>
          <a:lstStyle/>
          <a:p>
            <a:pPr marL="0" indent="0">
              <a:lnSpc>
                <a:spcPct val="110000"/>
              </a:lnSpc>
              <a:buNone/>
            </a:pPr>
            <a:r>
              <a:rPr lang="en-US" sz="2400" dirty="0">
                <a:latin typeface="Roboto" panose="02000000000000000000" pitchFamily="2" charset="0"/>
                <a:ea typeface="Roboto" panose="02000000000000000000" pitchFamily="2" charset="0"/>
              </a:rPr>
              <a:t>Additionally, one of the following conditions have been met:</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The project has already incurred obligations that meet or exceed the total project costs as submitted with the application approved by the Commission; or</a:t>
            </a:r>
          </a:p>
          <a:p>
            <a:pPr marL="457200" indent="-457200">
              <a:lnSpc>
                <a:spcPct val="110000"/>
              </a:lnSpc>
              <a:buFont typeface="+mj-lt"/>
              <a:buAutoNum type="arabicPeriod"/>
            </a:pPr>
            <a:r>
              <a:rPr lang="en-US" sz="2400" dirty="0">
                <a:latin typeface="Roboto" panose="02000000000000000000" pitchFamily="2" charset="0"/>
                <a:ea typeface="Roboto" panose="02000000000000000000" pitchFamily="2" charset="0"/>
              </a:rPr>
              <a:t>The deployment deadline (end of the performance period) has been reached.</a:t>
            </a:r>
          </a:p>
          <a:p>
            <a:pPr marL="0" indent="0">
              <a:lnSpc>
                <a:spcPct val="110000"/>
              </a:lnSpc>
              <a:buNone/>
            </a:pPr>
            <a:r>
              <a:rPr lang="en-US" sz="2400" dirty="0">
                <a:latin typeface="Roboto" panose="02000000000000000000" pitchFamily="2" charset="0"/>
                <a:ea typeface="Roboto" panose="02000000000000000000" pitchFamily="2" charset="0"/>
              </a:rPr>
              <a:t>The Certification of Project Completion form is a Commission document and is not reported through the Quarterly Report filed by the Commission with the Department of Treasury.  </a:t>
            </a:r>
          </a:p>
        </p:txBody>
      </p:sp>
    </p:spTree>
    <p:extLst>
      <p:ext uri="{BB962C8B-B14F-4D97-AF65-F5344CB8AC3E}">
        <p14:creationId xmlns:p14="http://schemas.microsoft.com/office/powerpoint/2010/main" val="1853384860"/>
      </p:ext>
    </p:extLst>
  </p:cSld>
  <p:clrMapOvr>
    <a:masterClrMapping/>
  </p:clrMapOvr>
</p:sld>
</file>

<file path=ppt/theme/theme1.xml><?xml version="1.0" encoding="utf-8"?>
<a:theme xmlns:a="http://schemas.openxmlformats.org/drawingml/2006/main" name="Office Theme">
  <a:themeElements>
    <a:clrScheme name="State Colors">
      <a:dk1>
        <a:sysClr val="windowText" lastClr="000000"/>
      </a:dk1>
      <a:lt1>
        <a:sysClr val="window" lastClr="FFFFFF"/>
      </a:lt1>
      <a:dk2>
        <a:srgbClr val="44546A"/>
      </a:dk2>
      <a:lt2>
        <a:srgbClr val="E7E6E6"/>
      </a:lt2>
      <a:accent1>
        <a:srgbClr val="BB1F53"/>
      </a:accent1>
      <a:accent2>
        <a:srgbClr val="00607F"/>
      </a:accent2>
      <a:accent3>
        <a:srgbClr val="B9C8D3"/>
      </a:accent3>
      <a:accent4>
        <a:srgbClr val="FFC843"/>
      </a:accent4>
      <a:accent5>
        <a:srgbClr val="BABF3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EACD4FC-D6BD-451A-ADF7-2B5CD590A75C}" vid="{A801F8E0-7880-4434-A64B-221B482C46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0489347C95C8498BD4A312054BFA8D" ma:contentTypeVersion="6" ma:contentTypeDescription="Create a new document." ma:contentTypeScope="" ma:versionID="4550aad9587a0940040421654e3a1a79">
  <xsd:schema xmlns:xsd="http://www.w3.org/2001/XMLSchema" xmlns:xs="http://www.w3.org/2001/XMLSchema" xmlns:p="http://schemas.microsoft.com/office/2006/metadata/properties" xmlns:ns2="77b5c670-b7e7-406e-9327-321b0c5d2535" targetNamespace="http://schemas.microsoft.com/office/2006/metadata/properties" ma:root="true" ma:fieldsID="ab496fa2f4734bae7f407ccd170a50ec" ns2:_="">
    <xsd:import namespace="77b5c670-b7e7-406e-9327-321b0c5d2535"/>
    <xsd:element name="properties">
      <xsd:complexType>
        <xsd:sequence>
          <xsd:element name="documentManagement">
            <xsd:complexType>
              <xsd:all>
                <xsd:element ref="ns2:Owner_x0020_or_x0020_Origin_x0020_of_x0020_Form"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b5c670-b7e7-406e-9327-321b0c5d2535" elementFormDefault="qualified">
    <xsd:import namespace="http://schemas.microsoft.com/office/2006/documentManagement/types"/>
    <xsd:import namespace="http://schemas.microsoft.com/office/infopath/2007/PartnerControls"/>
    <xsd:element name="Owner_x0020_or_x0020_Origin_x0020_of_x0020_Form" ma:index="4" nillable="true" ma:displayName="Owner or Origin of Form" ma:internalName="Owner_x0020_or_x0020_Origin_x0020_of_x0020_Form" ma:readOnly="false">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wner_x0020_or_x0020_Origin_x0020_of_x0020_Form xmlns="77b5c670-b7e7-406e-9327-321b0c5d25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6D01FE-507D-4720-8796-DEEE61BE3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b5c670-b7e7-406e-9327-321b0c5d2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5F434B-E3A7-46E0-94AC-CC705E6E9D1C}">
  <ds:schemaRefs>
    <ds:schemaRef ds:uri="http://schemas.microsoft.com/office/2006/metadata/properties"/>
    <ds:schemaRef ds:uri="http://purl.org/dc/terms/"/>
    <ds:schemaRef ds:uri="http://schemas.openxmlformats.org/package/2006/metadata/core-properties"/>
    <ds:schemaRef ds:uri="77b5c670-b7e7-406e-9327-321b0c5d2535"/>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881219AE-3463-4B84-807C-2E40B9A83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80684</TotalTime>
  <Words>5252</Words>
  <Application>Microsoft Office PowerPoint</Application>
  <PresentationFormat>Widescreen</PresentationFormat>
  <Paragraphs>266</Paragraphs>
  <Slides>53</Slides>
  <Notes>53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Roboto Light</vt:lpstr>
      <vt:lpstr>Roboto Slab</vt:lpstr>
      <vt:lpstr>Calibri Light</vt:lpstr>
      <vt:lpstr>Montserrat Thin</vt:lpstr>
      <vt:lpstr>Roboto</vt:lpstr>
      <vt:lpstr>Montserrat Ultra Light</vt:lpstr>
      <vt:lpstr>Times New Roman</vt:lpstr>
      <vt:lpstr>Arial</vt:lpstr>
      <vt:lpstr>Montserrat SemiBold</vt:lpstr>
      <vt:lpstr>Montserrat</vt:lpstr>
      <vt:lpstr>Calibri</vt:lpstr>
      <vt:lpstr>Roboto Black</vt:lpstr>
      <vt:lpstr>Office Theme</vt:lpstr>
      <vt:lpstr>Nebraska Capital Projects Fund (CPF)  Project Completion and Reimbursement Guidance  </vt:lpstr>
      <vt:lpstr>Agenda</vt:lpstr>
      <vt:lpstr>Definitions</vt:lpstr>
      <vt:lpstr>The Broadband Programs Reimbursement Template is designed to be used by all entities that receive funding through the Commission (NUSF, NBBP, CPF).  Throughout this presentation, we may use the terms "Subrecipient," "Subgrantee," "Grantee," and "Awardee" interchangeably to denote the entity awarded funds to undertake a broadband deployment support project.</vt:lpstr>
      <vt:lpstr>Subrecipient Quarterly Report</vt:lpstr>
      <vt:lpstr>Subrecipient Quarterly Report</vt:lpstr>
      <vt:lpstr>Subrecipient Quarterly Report</vt:lpstr>
      <vt:lpstr>Certification of Project Completion</vt:lpstr>
      <vt:lpstr>Certification of Project Completion (cont’d)</vt:lpstr>
      <vt:lpstr>Project Status – Quarterly Report</vt:lpstr>
      <vt:lpstr>Project Status – Quarterly Report</vt:lpstr>
      <vt:lpstr>Reminders of Requirements Within the CPF Subaward Grant Attestation and Agreement</vt:lpstr>
      <vt:lpstr>Grant Reimbursement</vt:lpstr>
      <vt:lpstr>Conflicts of Interest</vt:lpstr>
      <vt:lpstr>PowerPoint Presentation</vt:lpstr>
      <vt:lpstr>Compliance with Applicable Laws</vt:lpstr>
      <vt:lpstr>Compliance with Applicable Laws (cont’d)</vt:lpstr>
      <vt:lpstr>Compliance with Applicable Laws (cont’d)</vt:lpstr>
      <vt:lpstr>What is an Eligible Expense for Reimbursement</vt:lpstr>
      <vt:lpstr>What is an Eligible Expense for Reimbursement</vt:lpstr>
      <vt:lpstr>Allowable and Necessary</vt:lpstr>
      <vt:lpstr>Allowable and Necessary (cont’d)</vt:lpstr>
      <vt:lpstr>Reasonable Costs</vt:lpstr>
      <vt:lpstr>Allocable Cost</vt:lpstr>
      <vt:lpstr>Adequate Documentation</vt:lpstr>
      <vt:lpstr>Completing the Reimbursement Template</vt:lpstr>
      <vt:lpstr>Nebraska Broadband Programs Reimbursement Template</vt:lpstr>
      <vt:lpstr>Nebraska Broadband Programs Reimbursement Template</vt:lpstr>
      <vt:lpstr>PowerPoint Presentation</vt:lpstr>
      <vt:lpstr>1. Project Expenses</vt:lpstr>
      <vt:lpstr>PowerPoint Presentation</vt:lpstr>
      <vt:lpstr>Original Invoice from Vendor</vt:lpstr>
      <vt:lpstr>Budget Allocation (dropdown only)</vt:lpstr>
      <vt:lpstr>Materials/Goods Used for Broadband Deployment</vt:lpstr>
      <vt:lpstr>PowerPoint Presentation</vt:lpstr>
      <vt:lpstr>PowerPoint Presentation</vt:lpstr>
      <vt:lpstr>PowerPoint Presentation</vt:lpstr>
      <vt:lpstr>PowerPoint Presentation</vt:lpstr>
      <vt:lpstr>PowerPoint Presentation</vt:lpstr>
      <vt:lpstr>2. Labor Reporting</vt:lpstr>
      <vt:lpstr>PowerPoint Presentation</vt:lpstr>
      <vt:lpstr>PowerPoint Presentation</vt:lpstr>
      <vt:lpstr>PowerPoint Presentation</vt:lpstr>
      <vt:lpstr>PowerPoint Presentation</vt:lpstr>
      <vt:lpstr>2. Labor Reporting</vt:lpstr>
      <vt:lpstr>In-House Construction Reporting</vt:lpstr>
      <vt:lpstr>Project Close-out Report</vt:lpstr>
      <vt:lpstr>Project Close-Out Report</vt:lpstr>
      <vt:lpstr>Project Close-Out Report (con’td)</vt:lpstr>
      <vt:lpstr>Importance of Invoice Accuracy</vt:lpstr>
      <vt:lpstr>Importance of Invoice Accuracy</vt:lpstr>
      <vt:lpstr>Important Reminders</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Holly</dc:creator>
  <cp:lastModifiedBy>Rogers, Camelia</cp:lastModifiedBy>
  <cp:revision>239</cp:revision>
  <cp:lastPrinted>2023-01-24T16:54:42Z</cp:lastPrinted>
  <dcterms:created xsi:type="dcterms:W3CDTF">2019-04-05T20:49:48Z</dcterms:created>
  <dcterms:modified xsi:type="dcterms:W3CDTF">2024-06-21T21:40:49Z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0x010100020489347C95C8498BD4A312054BFA8D</vt:lpwstr>
  </property>
</Properties>
</file>