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62" r:id="rId3"/>
    <p:sldId id="258" r:id="rId4"/>
    <p:sldId id="259" r:id="rId5"/>
    <p:sldId id="261"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10" d="100"/>
          <a:sy n="110" d="100"/>
        </p:scale>
        <p:origin x="2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10/22/2024</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89D9-661B-BF1D-7A02-480E9EA600EB}"/>
              </a:ext>
            </a:extLst>
          </p:cNvPr>
          <p:cNvSpPr>
            <a:spLocks noGrp="1"/>
          </p:cNvSpPr>
          <p:nvPr>
            <p:ph type="title"/>
          </p:nvPr>
        </p:nvSpPr>
        <p:spPr/>
        <p:txBody>
          <a:bodyPr/>
          <a:lstStyle/>
          <a:p>
            <a:r>
              <a:rPr lang="en-US" dirty="0"/>
              <a:t>NUSF-139 – High Cost Goals</a:t>
            </a:r>
          </a:p>
        </p:txBody>
      </p:sp>
      <p:sp>
        <p:nvSpPr>
          <p:cNvPr id="3" name="Content Placeholder 2">
            <a:extLst>
              <a:ext uri="{FF2B5EF4-FFF2-40B4-BE49-F238E27FC236}">
                <a16:creationId xmlns:a16="http://schemas.microsoft.com/office/drawing/2014/main" id="{612E8F1B-4D9D-FD1B-3236-5DFE9E8566F2}"/>
              </a:ext>
            </a:extLst>
          </p:cNvPr>
          <p:cNvSpPr>
            <a:spLocks noGrp="1"/>
          </p:cNvSpPr>
          <p:nvPr>
            <p:ph idx="1"/>
          </p:nvPr>
        </p:nvSpPr>
        <p:spPr/>
        <p:txBody>
          <a:bodyPr>
            <a:normAutofit lnSpcReduction="10000"/>
          </a:bodyPr>
          <a:lstStyle/>
          <a:p>
            <a:r>
              <a:rPr lang="en-US" dirty="0"/>
              <a:t>Provide ongoing support to High Cost Areas served at 100/20 Mbps</a:t>
            </a:r>
          </a:p>
          <a:p>
            <a:pPr lvl="1"/>
            <a:r>
              <a:rPr lang="en-US" dirty="0"/>
              <a:t>Not served by a competitor</a:t>
            </a:r>
          </a:p>
          <a:p>
            <a:r>
              <a:rPr lang="en-US" dirty="0"/>
              <a:t>Provide ongoing support to High Cost Areas served at 25/3 Mbps that have a federally enforceable commitment to provide 100/20 Mbps</a:t>
            </a:r>
          </a:p>
          <a:p>
            <a:pPr lvl="1"/>
            <a:r>
              <a:rPr lang="en-US" dirty="0"/>
              <a:t>Not served by a competitor</a:t>
            </a:r>
          </a:p>
          <a:p>
            <a:endParaRPr lang="en-US" dirty="0"/>
          </a:p>
          <a:p>
            <a:r>
              <a:rPr lang="en-US" dirty="0"/>
              <a:t>High Cost areas are defined according to census blocks with the following:</a:t>
            </a:r>
          </a:p>
          <a:p>
            <a:pPr lvl="1"/>
            <a:r>
              <a:rPr lang="en-US" dirty="0"/>
              <a:t>Less than 20 households</a:t>
            </a:r>
          </a:p>
          <a:p>
            <a:pPr lvl="1"/>
            <a:r>
              <a:rPr lang="en-US" dirty="0"/>
              <a:t>Less than 42 households per square mile</a:t>
            </a:r>
          </a:p>
          <a:p>
            <a:pPr lvl="1"/>
            <a:r>
              <a:rPr lang="en-US" dirty="0"/>
              <a:t>Is not part of a census designated city or village</a:t>
            </a:r>
          </a:p>
          <a:p>
            <a:pPr lvl="1"/>
            <a:endParaRPr lang="en-US" dirty="0"/>
          </a:p>
        </p:txBody>
      </p:sp>
    </p:spTree>
    <p:extLst>
      <p:ext uri="{BB962C8B-B14F-4D97-AF65-F5344CB8AC3E}">
        <p14:creationId xmlns:p14="http://schemas.microsoft.com/office/powerpoint/2010/main" val="185089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08D1D-45DF-4993-F566-3279D4AD7A1B}"/>
              </a:ext>
            </a:extLst>
          </p:cNvPr>
          <p:cNvSpPr>
            <a:spLocks noGrp="1"/>
          </p:cNvSpPr>
          <p:nvPr>
            <p:ph type="title"/>
          </p:nvPr>
        </p:nvSpPr>
        <p:spPr>
          <a:xfrm>
            <a:off x="913795" y="96350"/>
            <a:ext cx="10353762" cy="970450"/>
          </a:xfrm>
        </p:spPr>
        <p:txBody>
          <a:bodyPr/>
          <a:lstStyle/>
          <a:p>
            <a:r>
              <a:rPr lang="en-US" dirty="0"/>
              <a:t>Federally Enforceable Commitment</a:t>
            </a:r>
          </a:p>
        </p:txBody>
      </p:sp>
      <p:sp>
        <p:nvSpPr>
          <p:cNvPr id="3" name="Content Placeholder 2">
            <a:extLst>
              <a:ext uri="{FF2B5EF4-FFF2-40B4-BE49-F238E27FC236}">
                <a16:creationId xmlns:a16="http://schemas.microsoft.com/office/drawing/2014/main" id="{BC2E7EE4-AB2B-7F91-01F0-001316D8208F}"/>
              </a:ext>
            </a:extLst>
          </p:cNvPr>
          <p:cNvSpPr>
            <a:spLocks noGrp="1"/>
          </p:cNvSpPr>
          <p:nvPr>
            <p:ph idx="1"/>
          </p:nvPr>
        </p:nvSpPr>
        <p:spPr>
          <a:xfrm>
            <a:off x="913795" y="1066800"/>
            <a:ext cx="10353762" cy="5098869"/>
          </a:xfrm>
        </p:spPr>
        <p:txBody>
          <a:bodyPr>
            <a:normAutofit/>
          </a:bodyPr>
          <a:lstStyle/>
          <a:p>
            <a:pPr marL="0" marR="0">
              <a:lnSpc>
                <a:spcPct val="107000"/>
              </a:lnSpc>
              <a:spcBef>
                <a:spcPts val="0"/>
              </a:spcBef>
              <a:spcAft>
                <a:spcPts val="800"/>
              </a:spcAft>
            </a:pPr>
            <a:r>
              <a:rPr lang="en-US" sz="1800" b="1" kern="100" dirty="0">
                <a:solidFill>
                  <a:schemeClr val="tx1"/>
                </a:solidFill>
                <a:effectLst/>
                <a:ea typeface="Calibri" panose="020F0502020204030204" pitchFamily="34" charset="0"/>
                <a:cs typeface="Times New Roman" panose="02020603050405020304" pitchFamily="18" charset="0"/>
              </a:rPr>
              <a:t>Neb. Rev. Stat. § 86-324.02(2)(a):</a:t>
            </a:r>
            <a:endParaRPr lang="en-US" sz="1800" kern="100" dirty="0">
              <a:solidFill>
                <a:schemeClr val="tx1"/>
              </a:solidFill>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LcParenBoth"/>
            </a:pPr>
            <a:r>
              <a:rPr lang="en-US" sz="1800" b="1" kern="100" dirty="0">
                <a:solidFill>
                  <a:schemeClr val="tx1"/>
                </a:solidFill>
                <a:effectLst/>
                <a:ea typeface="Calibri" panose="020F0502020204030204" pitchFamily="34" charset="0"/>
                <a:cs typeface="Times New Roman" panose="02020603050405020304" pitchFamily="18" charset="0"/>
              </a:rPr>
              <a:t>If a broadband serviceable location is subject to a federally enforceable commitment for deployment of infrastructure capable of access to the Internet at speeds of at least one hundred megabits per second for downloading and at least twenty megabits per second for uploading, the commission shall continue to provide ongoing high-cost support from the fund so long as the recipient of the ongoing high-cost support is in compliance with the deployment obligations of such federally enforceable commitment and the requirements of the fund; and</a:t>
            </a:r>
          </a:p>
          <a:p>
            <a:pPr marL="342900" marR="0" lvl="0" indent="-342900">
              <a:lnSpc>
                <a:spcPct val="107000"/>
              </a:lnSpc>
              <a:spcBef>
                <a:spcPts val="0"/>
              </a:spcBef>
              <a:spcAft>
                <a:spcPts val="800"/>
              </a:spcAft>
              <a:buFont typeface="+mj-lt"/>
              <a:buAutoNum type="alphaLcParenBoth"/>
            </a:pPr>
            <a:endParaRPr lang="en-US" sz="1800" b="1" kern="100" dirty="0">
              <a:solidFill>
                <a:schemeClr val="tx1"/>
              </a:solidFill>
              <a:effectLst/>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1800" b="1" kern="100" dirty="0">
                <a:solidFill>
                  <a:schemeClr val="tx1"/>
                </a:solidFill>
                <a:effectLst/>
                <a:ea typeface="Calibri" panose="020F0502020204030204" pitchFamily="34" charset="0"/>
                <a:cs typeface="Times New Roman" panose="02020603050405020304" pitchFamily="18" charset="0"/>
              </a:rPr>
              <a:t>- Propose that the following would constitute a federally enforceable commitment:	</a:t>
            </a:r>
          </a:p>
          <a:p>
            <a:pPr marL="342900" marR="0" lvl="0" indent="-342900">
              <a:lnSpc>
                <a:spcPct val="107000"/>
              </a:lnSpc>
              <a:spcBef>
                <a:spcPts val="0"/>
              </a:spcBef>
              <a:spcAft>
                <a:spcPts val="800"/>
              </a:spcAft>
              <a:buFont typeface="+mj-lt"/>
              <a:buAutoNum type="alphaLcParenBoth"/>
            </a:pPr>
            <a:r>
              <a:rPr lang="en-US" sz="1800" b="1" kern="100" dirty="0">
                <a:solidFill>
                  <a:schemeClr val="tx1"/>
                </a:solidFill>
                <a:effectLst/>
                <a:ea typeface="Calibri" panose="020F0502020204030204" pitchFamily="34" charset="0"/>
                <a:cs typeface="Times New Roman" panose="02020603050405020304" pitchFamily="18" charset="0"/>
              </a:rPr>
              <a:t>FCC – Enhanced A-CAM</a:t>
            </a:r>
          </a:p>
          <a:p>
            <a:pPr marL="342900" marR="0" lvl="0" indent="-342900">
              <a:lnSpc>
                <a:spcPct val="107000"/>
              </a:lnSpc>
              <a:spcBef>
                <a:spcPts val="0"/>
              </a:spcBef>
              <a:spcAft>
                <a:spcPts val="800"/>
              </a:spcAft>
              <a:buFont typeface="+mj-lt"/>
              <a:buAutoNum type="alphaLcParenBoth"/>
            </a:pPr>
            <a:r>
              <a:rPr lang="en-US" sz="1800" b="1" kern="100" dirty="0">
                <a:solidFill>
                  <a:schemeClr val="tx1"/>
                </a:solidFill>
                <a:effectLst/>
                <a:ea typeface="Calibri" panose="020F0502020204030204" pitchFamily="34" charset="0"/>
                <a:cs typeface="Times New Roman" panose="02020603050405020304" pitchFamily="18" charset="0"/>
              </a:rPr>
              <a:t>USDA ReConnect</a:t>
            </a:r>
          </a:p>
          <a:p>
            <a:pPr marL="342900" marR="0" lvl="0" indent="-342900">
              <a:lnSpc>
                <a:spcPct val="107000"/>
              </a:lnSpc>
              <a:spcBef>
                <a:spcPts val="0"/>
              </a:spcBef>
              <a:spcAft>
                <a:spcPts val="800"/>
              </a:spcAft>
              <a:buFont typeface="+mj-lt"/>
              <a:buAutoNum type="alphaLcParenBoth"/>
            </a:pPr>
            <a:r>
              <a:rPr lang="en-US" sz="1800" b="1" kern="100" dirty="0">
                <a:solidFill>
                  <a:schemeClr val="tx1"/>
                </a:solidFill>
                <a:effectLst/>
                <a:ea typeface="Calibri" panose="020F0502020204030204" pitchFamily="34" charset="0"/>
                <a:cs typeface="Times New Roman" panose="02020603050405020304" pitchFamily="18" charset="0"/>
              </a:rPr>
              <a:t>RDOF (if recipient receives ongoing support today)</a:t>
            </a:r>
            <a:endParaRPr lang="en-US" sz="1800" kern="1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621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DF3DE-F5EE-16F0-FF23-5F72686D02A4}"/>
              </a:ext>
            </a:extLst>
          </p:cNvPr>
          <p:cNvSpPr>
            <a:spLocks noGrp="1"/>
          </p:cNvSpPr>
          <p:nvPr>
            <p:ph type="title"/>
          </p:nvPr>
        </p:nvSpPr>
        <p:spPr/>
        <p:txBody>
          <a:bodyPr/>
          <a:lstStyle/>
          <a:p>
            <a:r>
              <a:rPr lang="en-US" dirty="0"/>
              <a:t>Data Inputs</a:t>
            </a:r>
          </a:p>
        </p:txBody>
      </p:sp>
      <p:sp>
        <p:nvSpPr>
          <p:cNvPr id="3" name="Content Placeholder 2">
            <a:extLst>
              <a:ext uri="{FF2B5EF4-FFF2-40B4-BE49-F238E27FC236}">
                <a16:creationId xmlns:a16="http://schemas.microsoft.com/office/drawing/2014/main" id="{703A3E08-AE36-1AD0-958E-A8DA96C44A66}"/>
              </a:ext>
            </a:extLst>
          </p:cNvPr>
          <p:cNvSpPr>
            <a:spLocks noGrp="1"/>
          </p:cNvSpPr>
          <p:nvPr>
            <p:ph idx="1"/>
          </p:nvPr>
        </p:nvSpPr>
        <p:spPr/>
        <p:txBody>
          <a:bodyPr/>
          <a:lstStyle/>
          <a:p>
            <a:r>
              <a:rPr lang="en-US" dirty="0"/>
              <a:t>CQA Cost Model</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Broadband Data Collection (BDC) wireline service data</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Enhanced A-CAM location list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A-CAM area definition</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Federal Support disbursements</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High Cost area definition shapefile</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Exchange Boundary Data</a:t>
            </a:r>
          </a:p>
          <a:p>
            <a:endParaRPr lang="en-US" dirty="0"/>
          </a:p>
        </p:txBody>
      </p:sp>
    </p:spTree>
    <p:extLst>
      <p:ext uri="{BB962C8B-B14F-4D97-AF65-F5344CB8AC3E}">
        <p14:creationId xmlns:p14="http://schemas.microsoft.com/office/powerpoint/2010/main" val="695940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087C4-364F-CDF7-5C30-873D5FEF1815}"/>
              </a:ext>
            </a:extLst>
          </p:cNvPr>
          <p:cNvSpPr>
            <a:spLocks noGrp="1"/>
          </p:cNvSpPr>
          <p:nvPr>
            <p:ph type="title"/>
          </p:nvPr>
        </p:nvSpPr>
        <p:spPr/>
        <p:txBody>
          <a:bodyPr/>
          <a:lstStyle/>
          <a:p>
            <a:endParaRPr lang="en-US"/>
          </a:p>
        </p:txBody>
      </p:sp>
      <p:graphicFrame>
        <p:nvGraphicFramePr>
          <p:cNvPr id="7" name="Content Placeholder 6">
            <a:extLst>
              <a:ext uri="{FF2B5EF4-FFF2-40B4-BE49-F238E27FC236}">
                <a16:creationId xmlns:a16="http://schemas.microsoft.com/office/drawing/2014/main" id="{31424489-94C7-F055-5981-6F0B491536BC}"/>
              </a:ext>
            </a:extLst>
          </p:cNvPr>
          <p:cNvGraphicFramePr>
            <a:graphicFrameLocks noGrp="1"/>
          </p:cNvGraphicFramePr>
          <p:nvPr>
            <p:ph idx="1"/>
            <p:extLst>
              <p:ext uri="{D42A27DB-BD31-4B8C-83A1-F6EECF244321}">
                <p14:modId xmlns:p14="http://schemas.microsoft.com/office/powerpoint/2010/main" val="3717883468"/>
              </p:ext>
            </p:extLst>
          </p:nvPr>
        </p:nvGraphicFramePr>
        <p:xfrm>
          <a:off x="225474" y="123878"/>
          <a:ext cx="11724789" cy="6655280"/>
        </p:xfrm>
        <a:graphic>
          <a:graphicData uri="http://schemas.openxmlformats.org/drawingml/2006/table">
            <a:tbl>
              <a:tblPr>
                <a:tableStyleId>{0505E3EF-67EA-436B-97B2-0124C06EBD24}</a:tableStyleId>
              </a:tblPr>
              <a:tblGrid>
                <a:gridCol w="2398610">
                  <a:extLst>
                    <a:ext uri="{9D8B030D-6E8A-4147-A177-3AD203B41FA5}">
                      <a16:colId xmlns:a16="http://schemas.microsoft.com/office/drawing/2014/main" val="874355980"/>
                    </a:ext>
                  </a:extLst>
                </a:gridCol>
                <a:gridCol w="1769240">
                  <a:extLst>
                    <a:ext uri="{9D8B030D-6E8A-4147-A177-3AD203B41FA5}">
                      <a16:colId xmlns:a16="http://schemas.microsoft.com/office/drawing/2014/main" val="1592226230"/>
                    </a:ext>
                  </a:extLst>
                </a:gridCol>
                <a:gridCol w="7556939">
                  <a:extLst>
                    <a:ext uri="{9D8B030D-6E8A-4147-A177-3AD203B41FA5}">
                      <a16:colId xmlns:a16="http://schemas.microsoft.com/office/drawing/2014/main" val="4006064512"/>
                    </a:ext>
                  </a:extLst>
                </a:gridCol>
              </a:tblGrid>
              <a:tr h="166382">
                <a:tc>
                  <a:txBody>
                    <a:bodyPr/>
                    <a:lstStyle/>
                    <a:p>
                      <a:pPr algn="l" fontAlgn="b"/>
                      <a:r>
                        <a:rPr lang="en-US" sz="1000" b="1" u="none" strike="noStrike" dirty="0">
                          <a:effectLst/>
                        </a:rPr>
                        <a:t>Columns</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Value example</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Description</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794175736"/>
                  </a:ext>
                </a:extLst>
              </a:tr>
              <a:tr h="166382">
                <a:tc>
                  <a:txBody>
                    <a:bodyPr/>
                    <a:lstStyle/>
                    <a:p>
                      <a:pPr algn="l" fontAlgn="b"/>
                      <a:r>
                        <a:rPr lang="en-US" sz="1000" b="1" u="none" strike="noStrike" dirty="0">
                          <a:effectLst/>
                        </a:rPr>
                        <a:t>location_id</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1000000001</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Unique ID for the Fabric location.</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501813984"/>
                  </a:ext>
                </a:extLst>
              </a:tr>
              <a:tr h="166382">
                <a:tc>
                  <a:txBody>
                    <a:bodyPr/>
                    <a:lstStyle/>
                    <a:p>
                      <a:pPr algn="l" fontAlgn="b"/>
                      <a:r>
                        <a:rPr lang="en-US" sz="1000" b="1" u="none" strike="noStrike">
                          <a:effectLst/>
                        </a:rPr>
                        <a:t>CB</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310550022002006</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15-digit 2020 U.S. Census Bureau FIPS code for the census block</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356543714"/>
                  </a:ext>
                </a:extLst>
              </a:tr>
              <a:tr h="166382">
                <a:tc>
                  <a:txBody>
                    <a:bodyPr/>
                    <a:lstStyle/>
                    <a:p>
                      <a:pPr algn="l" fontAlgn="b"/>
                      <a:r>
                        <a:rPr lang="en-US" sz="1000" b="1" u="none" strike="noStrike" dirty="0">
                          <a:effectLst/>
                        </a:rPr>
                        <a:t>ServiceArea</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OMAHNENW</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State defined CLLI code of the serving area the location falls in.</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236531355"/>
                  </a:ext>
                </a:extLst>
              </a:tr>
              <a:tr h="166382">
                <a:tc>
                  <a:txBody>
                    <a:bodyPr/>
                    <a:lstStyle/>
                    <a:p>
                      <a:pPr algn="l" fontAlgn="b"/>
                      <a:r>
                        <a:rPr lang="en-US" sz="1000" b="1" u="none" strike="noStrike" dirty="0">
                          <a:effectLst/>
                        </a:rPr>
                        <a:t>SAState</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NE</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State USPS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3938456099"/>
                  </a:ext>
                </a:extLst>
              </a:tr>
              <a:tr h="166382">
                <a:tc>
                  <a:txBody>
                    <a:bodyPr/>
                    <a:lstStyle/>
                    <a:p>
                      <a:pPr algn="l" fontAlgn="b"/>
                      <a:r>
                        <a:rPr lang="en-US" sz="1000" b="1" u="none" strike="noStrike">
                          <a:effectLst/>
                        </a:rPr>
                        <a:t>ShortName</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CEN</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Company Short Name</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604056987"/>
                  </a:ext>
                </a:extLst>
              </a:tr>
              <a:tr h="166382">
                <a:tc>
                  <a:txBody>
                    <a:bodyPr/>
                    <a:lstStyle/>
                    <a:p>
                      <a:pPr algn="l" fontAlgn="b"/>
                      <a:r>
                        <a:rPr lang="en-US" sz="1000" b="1" u="none" strike="noStrike">
                          <a:effectLst/>
                        </a:rPr>
                        <a:t>ReportingSAC</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375143</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SAC</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4056431183"/>
                  </a:ext>
                </a:extLst>
              </a:tr>
              <a:tr h="166382">
                <a:tc>
                  <a:txBody>
                    <a:bodyPr/>
                    <a:lstStyle/>
                    <a:p>
                      <a:pPr algn="l" fontAlgn="b"/>
                      <a:r>
                        <a:rPr lang="en-US" sz="1000" b="1" u="none" strike="noStrike" dirty="0">
                          <a:effectLst/>
                        </a:rPr>
                        <a:t>ReportingStudyAreaName</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Qwest Corporation</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Company Long Name</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1405362646"/>
                  </a:ext>
                </a:extLst>
              </a:tr>
              <a:tr h="166382">
                <a:tc>
                  <a:txBody>
                    <a:bodyPr/>
                    <a:lstStyle/>
                    <a:p>
                      <a:pPr algn="l" fontAlgn="b"/>
                      <a:r>
                        <a:rPr lang="en-US" sz="1000" b="1" u="none" strike="noStrike" dirty="0">
                          <a:effectLst/>
                        </a:rPr>
                        <a:t>RORorPC</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PC</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Rate of Return or Price Cap</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326457966"/>
                  </a:ext>
                </a:extLst>
              </a:tr>
              <a:tr h="166382">
                <a:tc>
                  <a:txBody>
                    <a:bodyPr/>
                    <a:lstStyle/>
                    <a:p>
                      <a:pPr algn="l" fontAlgn="b"/>
                      <a:r>
                        <a:rPr lang="en-US" sz="1000" b="1" u="none" strike="noStrike">
                          <a:effectLst/>
                        </a:rPr>
                        <a:t>OCN</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9631</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OCN</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3125254929"/>
                  </a:ext>
                </a:extLst>
              </a:tr>
              <a:tr h="166382">
                <a:tc>
                  <a:txBody>
                    <a:bodyPr/>
                    <a:lstStyle/>
                    <a:p>
                      <a:pPr algn="l" fontAlgn="b"/>
                      <a:r>
                        <a:rPr lang="en-US" sz="1000" b="1" u="none" strike="noStrike" dirty="0">
                          <a:effectLst/>
                        </a:rPr>
                        <a:t>CDPlaceFIPS</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3137000</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Census defined place FIPS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1746086564"/>
                  </a:ext>
                </a:extLst>
              </a:tr>
              <a:tr h="166382">
                <a:tc>
                  <a:txBody>
                    <a:bodyPr/>
                    <a:lstStyle/>
                    <a:p>
                      <a:pPr algn="l" fontAlgn="b"/>
                      <a:r>
                        <a:rPr lang="en-US" sz="1000" b="1" u="none" strike="noStrike" dirty="0">
                          <a:effectLst/>
                        </a:rPr>
                        <a:t>PlaceName</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Omaha</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Census defined place name</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563309080"/>
                  </a:ext>
                </a:extLst>
              </a:tr>
              <a:tr h="166382">
                <a:tc>
                  <a:txBody>
                    <a:bodyPr/>
                    <a:lstStyle/>
                    <a:p>
                      <a:pPr algn="l" fontAlgn="b"/>
                      <a:r>
                        <a:rPr lang="en-US" sz="1000" b="1" u="none" strike="noStrike" dirty="0">
                          <a:effectLst/>
                        </a:rPr>
                        <a:t>TotalInvestment</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72,000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Total network investment.</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147688580"/>
                  </a:ext>
                </a:extLst>
              </a:tr>
              <a:tr h="166382">
                <a:tc>
                  <a:txBody>
                    <a:bodyPr/>
                    <a:lstStyle/>
                    <a:p>
                      <a:pPr algn="l" fontAlgn="b"/>
                      <a:r>
                        <a:rPr lang="en-US" sz="1000" b="1" u="none" strike="noStrike">
                          <a:effectLst/>
                        </a:rPr>
                        <a:t>TotalOpexCost</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1,650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Mothly recurring operating expenses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783134056"/>
                  </a:ext>
                </a:extLst>
              </a:tr>
              <a:tr h="166382">
                <a:tc>
                  <a:txBody>
                    <a:bodyPr/>
                    <a:lstStyle/>
                    <a:p>
                      <a:pPr algn="l" fontAlgn="b"/>
                      <a:r>
                        <a:rPr lang="en-US" sz="1000" b="1" u="none" strike="noStrike" dirty="0">
                          <a:effectLst/>
                        </a:rPr>
                        <a:t>CapitalCost</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700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Monthly recurring capital costs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306950986"/>
                  </a:ext>
                </a:extLst>
              </a:tr>
              <a:tr h="166382">
                <a:tc>
                  <a:txBody>
                    <a:bodyPr/>
                    <a:lstStyle/>
                    <a:p>
                      <a:pPr algn="l" fontAlgn="b"/>
                      <a:r>
                        <a:rPr lang="en-US" sz="1000" b="1" u="none" strike="noStrike">
                          <a:effectLst/>
                        </a:rPr>
                        <a:t>Node0Electronics</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10,000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Node0 (central office and interoffice related) electronics investments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4226453549"/>
                  </a:ext>
                </a:extLst>
              </a:tr>
              <a:tr h="166382">
                <a:tc>
                  <a:txBody>
                    <a:bodyPr/>
                    <a:lstStyle/>
                    <a:p>
                      <a:pPr algn="l" fontAlgn="b"/>
                      <a:r>
                        <a:rPr lang="en-US" sz="1000" b="1" u="none" strike="noStrike">
                          <a:effectLst/>
                        </a:rPr>
                        <a:t>Node0Facilities</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 $                          2,000 </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Node0 outside plant investment</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3161657010"/>
                  </a:ext>
                </a:extLst>
              </a:tr>
              <a:tr h="166382">
                <a:tc>
                  <a:txBody>
                    <a:bodyPr/>
                    <a:lstStyle/>
                    <a:p>
                      <a:pPr algn="l" fontAlgn="b"/>
                      <a:r>
                        <a:rPr lang="en-US" sz="1000" b="1" u="none" strike="noStrike" dirty="0">
                          <a:effectLst/>
                        </a:rPr>
                        <a:t>Node2</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10,000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Loop feeder investments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982846633"/>
                  </a:ext>
                </a:extLst>
              </a:tr>
              <a:tr h="166382">
                <a:tc>
                  <a:txBody>
                    <a:bodyPr/>
                    <a:lstStyle/>
                    <a:p>
                      <a:pPr algn="l" fontAlgn="b"/>
                      <a:r>
                        <a:rPr lang="en-US" sz="1000" b="1" u="none" strike="noStrike">
                          <a:effectLst/>
                        </a:rPr>
                        <a:t>Node3</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15,000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Loop distribution investments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61830903"/>
                  </a:ext>
                </a:extLst>
              </a:tr>
              <a:tr h="166382">
                <a:tc>
                  <a:txBody>
                    <a:bodyPr/>
                    <a:lstStyle/>
                    <a:p>
                      <a:pPr algn="l" fontAlgn="b"/>
                      <a:r>
                        <a:rPr lang="en-US" sz="1000" b="1" u="none" strike="noStrike">
                          <a:effectLst/>
                        </a:rPr>
                        <a:t>Node4</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 $                        20,000 </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Loop drop and ONT investments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934642987"/>
                  </a:ext>
                </a:extLst>
              </a:tr>
              <a:tr h="166382">
                <a:tc>
                  <a:txBody>
                    <a:bodyPr/>
                    <a:lstStyle/>
                    <a:p>
                      <a:pPr algn="l" fontAlgn="b"/>
                      <a:r>
                        <a:rPr lang="en-US" sz="1000" b="1" u="none" strike="noStrike" dirty="0">
                          <a:effectLst/>
                        </a:rPr>
                        <a:t>Node0LandB</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15,000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Land and Building investments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3823618758"/>
                  </a:ext>
                </a:extLst>
              </a:tr>
              <a:tr h="166382">
                <a:tc>
                  <a:txBody>
                    <a:bodyPr/>
                    <a:lstStyle/>
                    <a:p>
                      <a:pPr algn="l" fontAlgn="b"/>
                      <a:r>
                        <a:rPr lang="en-US" sz="1000" b="1" u="none" strike="noStrike">
                          <a:effectLst/>
                        </a:rPr>
                        <a:t>NetworkOperationsPSOpex</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100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Monthly recurring plant specific operating expenses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1948024754"/>
                  </a:ext>
                </a:extLst>
              </a:tr>
              <a:tr h="166382">
                <a:tc>
                  <a:txBody>
                    <a:bodyPr/>
                    <a:lstStyle/>
                    <a:p>
                      <a:pPr algn="l" fontAlgn="b"/>
                      <a:r>
                        <a:rPr lang="en-US" sz="1000" b="1" u="none" strike="noStrike">
                          <a:effectLst/>
                        </a:rPr>
                        <a:t>NetworkOperationsNPSOpex</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200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Monthly recurring non plant specific operating Expenses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3821041895"/>
                  </a:ext>
                </a:extLst>
              </a:tr>
              <a:tr h="166382">
                <a:tc>
                  <a:txBody>
                    <a:bodyPr/>
                    <a:lstStyle/>
                    <a:p>
                      <a:pPr algn="l" fontAlgn="b"/>
                      <a:r>
                        <a:rPr lang="en-US" sz="1000" b="1" u="none" strike="noStrike" dirty="0">
                          <a:effectLst/>
                        </a:rPr>
                        <a:t>CustomerOperationsMktOpex</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1,000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Monthly recurring marketing operating expenses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726844339"/>
                  </a:ext>
                </a:extLst>
              </a:tr>
              <a:tr h="166382">
                <a:tc>
                  <a:txBody>
                    <a:bodyPr/>
                    <a:lstStyle/>
                    <a:p>
                      <a:pPr algn="l" fontAlgn="b"/>
                      <a:r>
                        <a:rPr lang="en-US" sz="1000" b="1" u="none" strike="noStrike">
                          <a:effectLst/>
                        </a:rPr>
                        <a:t>GenAdminOpex</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 $                             200 </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Monthly recurring general administration operating expenses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3314556337"/>
                  </a:ext>
                </a:extLst>
              </a:tr>
              <a:tr h="166382">
                <a:tc>
                  <a:txBody>
                    <a:bodyPr/>
                    <a:lstStyle/>
                    <a:p>
                      <a:pPr algn="l" fontAlgn="b"/>
                      <a:r>
                        <a:rPr lang="en-US" sz="1000" b="1" u="none" strike="noStrike">
                          <a:effectLst/>
                        </a:rPr>
                        <a:t>BadDebtOpex</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 $                             150 </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Monthly recurring bad debt operating expenses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122636354"/>
                  </a:ext>
                </a:extLst>
              </a:tr>
              <a:tr h="166382">
                <a:tc>
                  <a:txBody>
                    <a:bodyPr/>
                    <a:lstStyle/>
                    <a:p>
                      <a:pPr algn="l" fontAlgn="b"/>
                      <a:r>
                        <a:rPr lang="en-US" sz="1000" b="1" u="none" strike="noStrike">
                          <a:effectLst/>
                        </a:rPr>
                        <a:t>DEPR</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 $                             300 </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Monthly recurring depreciation (See documentation for details)</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444959399"/>
                  </a:ext>
                </a:extLst>
              </a:tr>
              <a:tr h="166382">
                <a:tc>
                  <a:txBody>
                    <a:bodyPr/>
                    <a:lstStyle/>
                    <a:p>
                      <a:pPr algn="l" fontAlgn="b"/>
                      <a:r>
                        <a:rPr lang="en-US" sz="1000" b="1" u="none" strike="noStrike">
                          <a:effectLst/>
                        </a:rPr>
                        <a:t>COM</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 $                             300 </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Monthly recurring cost of money (See documentation for details)</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523479253"/>
                  </a:ext>
                </a:extLst>
              </a:tr>
              <a:tr h="166382">
                <a:tc>
                  <a:txBody>
                    <a:bodyPr/>
                    <a:lstStyle/>
                    <a:p>
                      <a:pPr algn="l" fontAlgn="b"/>
                      <a:r>
                        <a:rPr lang="en-US" sz="1000" b="1" u="none" strike="noStrike">
                          <a:effectLst/>
                        </a:rPr>
                        <a:t>TAX</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 $                             100 </a:t>
                      </a:r>
                      <a:endParaRPr lang="en-US" sz="1000" b="1" i="0" u="none" strike="noStrike" dirty="0">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Monthly recurring tax (See documentation for details)</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1815387791"/>
                  </a:ext>
                </a:extLst>
              </a:tr>
              <a:tr h="166382">
                <a:tc>
                  <a:txBody>
                    <a:bodyPr/>
                    <a:lstStyle/>
                    <a:p>
                      <a:pPr algn="l" fontAlgn="b"/>
                      <a:r>
                        <a:rPr lang="en-US" sz="1000" b="1" u="none" strike="noStrike">
                          <a:effectLst/>
                        </a:rPr>
                        <a:t>Latitude</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41.2222</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Latitude coordinate of the fabric location</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3764697256"/>
                  </a:ext>
                </a:extLst>
              </a:tr>
              <a:tr h="166382">
                <a:tc>
                  <a:txBody>
                    <a:bodyPr/>
                    <a:lstStyle/>
                    <a:p>
                      <a:pPr algn="l" fontAlgn="b"/>
                      <a:r>
                        <a:rPr lang="en-US" sz="1000" b="1" u="none" strike="noStrike">
                          <a:effectLst/>
                        </a:rPr>
                        <a:t>Longitude</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-95.9999</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Longitude coordinate of the fabric location</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1223695249"/>
                  </a:ext>
                </a:extLst>
              </a:tr>
              <a:tr h="166382">
                <a:tc>
                  <a:txBody>
                    <a:bodyPr/>
                    <a:lstStyle/>
                    <a:p>
                      <a:pPr algn="l" fontAlgn="b"/>
                      <a:r>
                        <a:rPr lang="en-US" sz="1000" b="1" u="none" strike="noStrike">
                          <a:effectLst/>
                        </a:rPr>
                        <a:t>H3_9</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88227e25a81bbbb</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a:effectLst/>
                        </a:rPr>
                        <a:t>A reference to the H3 hex cell ID, level 9.</a:t>
                      </a:r>
                      <a:endParaRPr lang="en-US" sz="1000" b="1" i="0" u="none" strike="noStrike">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650779844"/>
                  </a:ext>
                </a:extLst>
              </a:tr>
              <a:tr h="166382">
                <a:tc>
                  <a:txBody>
                    <a:bodyPr/>
                    <a:lstStyle/>
                    <a:p>
                      <a:pPr algn="l" fontAlgn="b"/>
                      <a:r>
                        <a:rPr lang="en-US" sz="1000" b="1" u="none" strike="noStrike">
                          <a:effectLst/>
                        </a:rPr>
                        <a:t>FCC_bsl_flag</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1</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An indication of if the Fabric record is a broadband serviceable location (1) or not (0).</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147424276"/>
                  </a:ext>
                </a:extLst>
              </a:tr>
              <a:tr h="166382">
                <a:tc>
                  <a:txBody>
                    <a:bodyPr/>
                    <a:lstStyle/>
                    <a:p>
                      <a:pPr algn="l" fontAlgn="b"/>
                      <a:r>
                        <a:rPr lang="en-US" sz="1000" b="1" u="none" strike="noStrike">
                          <a:effectLst/>
                        </a:rPr>
                        <a:t>FCC_units</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5</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An estimate of the number of residential and non-residential units within the location.</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877760273"/>
                  </a:ext>
                </a:extLst>
              </a:tr>
              <a:tr h="166382">
                <a:tc>
                  <a:txBody>
                    <a:bodyPr/>
                    <a:lstStyle/>
                    <a:p>
                      <a:pPr algn="l" fontAlgn="b"/>
                      <a:r>
                        <a:rPr lang="en-US" sz="1000" b="1" u="none" strike="noStrike">
                          <a:effectLst/>
                        </a:rPr>
                        <a:t>Telco</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1</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BDC result for Telco. 1=Served, 2=Underserved, 3=Unserved</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517752449"/>
                  </a:ext>
                </a:extLst>
              </a:tr>
              <a:tr h="166382">
                <a:tc>
                  <a:txBody>
                    <a:bodyPr/>
                    <a:lstStyle/>
                    <a:p>
                      <a:pPr algn="l" fontAlgn="b"/>
                      <a:r>
                        <a:rPr lang="en-US" sz="1000" b="1" u="none" strike="noStrike">
                          <a:effectLst/>
                        </a:rPr>
                        <a:t>Cable</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2</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BDC result for Cable. 1=Served, 2=Underserved, 3=Unserved</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921510410"/>
                  </a:ext>
                </a:extLst>
              </a:tr>
              <a:tr h="166382">
                <a:tc>
                  <a:txBody>
                    <a:bodyPr/>
                    <a:lstStyle/>
                    <a:p>
                      <a:pPr algn="l" fontAlgn="b"/>
                      <a:r>
                        <a:rPr lang="en-US" sz="1000" b="1" u="none" strike="noStrike">
                          <a:effectLst/>
                        </a:rPr>
                        <a:t>Fiber</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3</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BDC result for fiber. 1=Served, 2=Underserved, 3=Unserved</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2062222781"/>
                  </a:ext>
                </a:extLst>
              </a:tr>
              <a:tr h="166382">
                <a:tc>
                  <a:txBody>
                    <a:bodyPr/>
                    <a:lstStyle/>
                    <a:p>
                      <a:pPr algn="l" fontAlgn="b"/>
                      <a:r>
                        <a:rPr lang="en-US" sz="1000" b="1" u="none" strike="noStrike">
                          <a:effectLst/>
                        </a:rPr>
                        <a:t>Fixed Wireless Licensed</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1</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BDC result for licensed fixed wireless. 1=Served, 2=Underserved, 3=Unserved</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842711561"/>
                  </a:ext>
                </a:extLst>
              </a:tr>
              <a:tr h="166382">
                <a:tc>
                  <a:txBody>
                    <a:bodyPr/>
                    <a:lstStyle/>
                    <a:p>
                      <a:pPr algn="l" fontAlgn="b"/>
                      <a:r>
                        <a:rPr lang="en-US" sz="1000" b="1" u="none" strike="noStrike">
                          <a:effectLst/>
                        </a:rPr>
                        <a:t>NTIAStatus</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2</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NTIA BEAD status</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729442389"/>
                  </a:ext>
                </a:extLst>
              </a:tr>
              <a:tr h="166382">
                <a:tc>
                  <a:txBody>
                    <a:bodyPr/>
                    <a:lstStyle/>
                    <a:p>
                      <a:pPr algn="l" fontAlgn="b"/>
                      <a:r>
                        <a:rPr lang="en-US" sz="1000" b="1" u="none" strike="noStrike">
                          <a:effectLst/>
                        </a:rPr>
                        <a:t>funding_programs</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r" fontAlgn="b"/>
                      <a:r>
                        <a:rPr lang="en-US" sz="1000" b="1" u="none" strike="noStrike">
                          <a:effectLst/>
                        </a:rPr>
                        <a:t>0</a:t>
                      </a:r>
                      <a:endParaRPr lang="en-US" sz="1000" b="1" i="0" u="none" strike="noStrike">
                        <a:solidFill>
                          <a:srgbClr val="000000"/>
                        </a:solidFill>
                        <a:effectLst/>
                        <a:latin typeface="Calibri" panose="020F0502020204030204" pitchFamily="34" charset="0"/>
                      </a:endParaRPr>
                    </a:p>
                  </a:txBody>
                  <a:tcPr marL="4228" marR="4228" marT="4228" marB="0" anchor="b"/>
                </a:tc>
                <a:tc>
                  <a:txBody>
                    <a:bodyPr/>
                    <a:lstStyle/>
                    <a:p>
                      <a:pPr algn="l" fontAlgn="b"/>
                      <a:r>
                        <a:rPr lang="en-US" sz="1000" b="1" u="none" strike="noStrike" dirty="0">
                          <a:effectLst/>
                        </a:rPr>
                        <a:t>Identifies Federal subsidy program area based on data found at https://fundingmap.fcc.gov/home.</a:t>
                      </a:r>
                      <a:endParaRPr lang="en-US" sz="1000" b="1" i="0" u="none" strike="noStrike" dirty="0">
                        <a:solidFill>
                          <a:srgbClr val="000000"/>
                        </a:solidFill>
                        <a:effectLst/>
                        <a:latin typeface="Calibri" panose="020F0502020204030204" pitchFamily="34" charset="0"/>
                      </a:endParaRPr>
                    </a:p>
                  </a:txBody>
                  <a:tcPr marL="4228" marR="4228" marT="4228" marB="0" anchor="b"/>
                </a:tc>
                <a:extLst>
                  <a:ext uri="{0D108BD9-81ED-4DB2-BD59-A6C34878D82A}">
                    <a16:rowId xmlns:a16="http://schemas.microsoft.com/office/drawing/2014/main" val="607642788"/>
                  </a:ext>
                </a:extLst>
              </a:tr>
            </a:tbl>
          </a:graphicData>
        </a:graphic>
      </p:graphicFrame>
    </p:spTree>
    <p:extLst>
      <p:ext uri="{BB962C8B-B14F-4D97-AF65-F5344CB8AC3E}">
        <p14:creationId xmlns:p14="http://schemas.microsoft.com/office/powerpoint/2010/main" val="2215735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401B110-090A-957C-CA54-A145231D9DD3}"/>
              </a:ext>
            </a:extLst>
          </p:cNvPr>
          <p:cNvSpPr txBox="1"/>
          <p:nvPr/>
        </p:nvSpPr>
        <p:spPr>
          <a:xfrm>
            <a:off x="85531" y="341442"/>
            <a:ext cx="2471672" cy="1754326"/>
          </a:xfrm>
          <a:prstGeom prst="rect">
            <a:avLst/>
          </a:prstGeom>
          <a:solidFill>
            <a:schemeClr val="accent1">
              <a:lumMod val="60000"/>
              <a:lumOff val="40000"/>
            </a:schemeClr>
          </a:solidFill>
          <a:ln w="19050">
            <a:solidFill>
              <a:schemeClr val="tx1"/>
            </a:solidFill>
          </a:ln>
        </p:spPr>
        <p:txBody>
          <a:bodyPr wrap="square" rtlCol="0">
            <a:spAutoFit/>
          </a:bodyPr>
          <a:lstStyle/>
          <a:p>
            <a:pPr algn="ctr"/>
            <a:r>
              <a:rPr lang="en-US" u="sng" dirty="0">
                <a:solidFill>
                  <a:schemeClr val="tx2">
                    <a:lumMod val="10000"/>
                  </a:schemeClr>
                </a:solidFill>
              </a:rPr>
              <a:t>Step 0: CQA Output</a:t>
            </a:r>
          </a:p>
          <a:p>
            <a:endParaRPr lang="en-US" dirty="0">
              <a:solidFill>
                <a:schemeClr val="tx2">
                  <a:lumMod val="10000"/>
                </a:schemeClr>
              </a:solidFill>
            </a:endParaRPr>
          </a:p>
          <a:p>
            <a:r>
              <a:rPr lang="en-US" dirty="0">
                <a:solidFill>
                  <a:schemeClr val="tx2">
                    <a:lumMod val="10000"/>
                  </a:schemeClr>
                </a:solidFill>
              </a:rPr>
              <a:t>location_id</a:t>
            </a:r>
          </a:p>
          <a:p>
            <a:r>
              <a:rPr lang="en-US" dirty="0">
                <a:solidFill>
                  <a:schemeClr val="tx2">
                    <a:lumMod val="10000"/>
                  </a:schemeClr>
                </a:solidFill>
              </a:rPr>
              <a:t>company</a:t>
            </a:r>
          </a:p>
          <a:p>
            <a:r>
              <a:rPr lang="en-US" dirty="0">
                <a:solidFill>
                  <a:schemeClr val="tx2">
                    <a:lumMod val="10000"/>
                  </a:schemeClr>
                </a:solidFill>
              </a:rPr>
              <a:t>monthly OpEx</a:t>
            </a:r>
          </a:p>
          <a:p>
            <a:r>
              <a:rPr lang="en-US" dirty="0">
                <a:solidFill>
                  <a:schemeClr val="tx2">
                    <a:lumMod val="10000"/>
                  </a:schemeClr>
                </a:solidFill>
              </a:rPr>
              <a:t>monthly CapEx</a:t>
            </a:r>
          </a:p>
        </p:txBody>
      </p:sp>
      <p:sp>
        <p:nvSpPr>
          <p:cNvPr id="14" name="TextBox 13">
            <a:extLst>
              <a:ext uri="{FF2B5EF4-FFF2-40B4-BE49-F238E27FC236}">
                <a16:creationId xmlns:a16="http://schemas.microsoft.com/office/drawing/2014/main" id="{254E4859-65C6-32C4-F477-8D92407A2EEF}"/>
              </a:ext>
            </a:extLst>
          </p:cNvPr>
          <p:cNvSpPr txBox="1"/>
          <p:nvPr/>
        </p:nvSpPr>
        <p:spPr>
          <a:xfrm>
            <a:off x="2797367" y="341442"/>
            <a:ext cx="3106806" cy="1754326"/>
          </a:xfrm>
          <a:prstGeom prst="rect">
            <a:avLst/>
          </a:prstGeom>
          <a:solidFill>
            <a:schemeClr val="accent1">
              <a:lumMod val="60000"/>
              <a:lumOff val="40000"/>
            </a:schemeClr>
          </a:solidFill>
          <a:ln w="19050">
            <a:solidFill>
              <a:schemeClr val="tx1"/>
            </a:solidFill>
          </a:ln>
        </p:spPr>
        <p:txBody>
          <a:bodyPr wrap="square" rtlCol="0">
            <a:spAutoFit/>
          </a:bodyPr>
          <a:lstStyle/>
          <a:p>
            <a:pPr algn="ctr"/>
            <a:r>
              <a:rPr lang="en-US" u="sng" dirty="0">
                <a:solidFill>
                  <a:schemeClr val="tx2">
                    <a:lumMod val="10000"/>
                  </a:schemeClr>
                </a:solidFill>
              </a:rPr>
              <a:t>Step 1: Sum monthly cost and deduct funding threshold</a:t>
            </a:r>
          </a:p>
          <a:p>
            <a:endParaRPr lang="en-US" dirty="0">
              <a:solidFill>
                <a:schemeClr val="tx2">
                  <a:lumMod val="10000"/>
                </a:schemeClr>
              </a:solidFill>
            </a:endParaRPr>
          </a:p>
          <a:p>
            <a:r>
              <a:rPr lang="en-US" dirty="0">
                <a:solidFill>
                  <a:schemeClr val="tx2">
                    <a:lumMod val="10000"/>
                  </a:schemeClr>
                </a:solidFill>
              </a:rPr>
              <a:t>location_id</a:t>
            </a:r>
          </a:p>
          <a:p>
            <a:r>
              <a:rPr lang="en-US" dirty="0">
                <a:solidFill>
                  <a:schemeClr val="tx2">
                    <a:lumMod val="10000"/>
                  </a:schemeClr>
                </a:solidFill>
              </a:rPr>
              <a:t>company</a:t>
            </a:r>
          </a:p>
          <a:p>
            <a:r>
              <a:rPr lang="en-US" dirty="0">
                <a:solidFill>
                  <a:schemeClr val="tx2">
                    <a:lumMod val="10000"/>
                  </a:schemeClr>
                </a:solidFill>
              </a:rPr>
              <a:t>total monthly cost less $63.69</a:t>
            </a:r>
          </a:p>
        </p:txBody>
      </p:sp>
      <p:sp>
        <p:nvSpPr>
          <p:cNvPr id="15" name="TextBox 14">
            <a:extLst>
              <a:ext uri="{FF2B5EF4-FFF2-40B4-BE49-F238E27FC236}">
                <a16:creationId xmlns:a16="http://schemas.microsoft.com/office/drawing/2014/main" id="{513EC0E2-8A7E-3F64-E05C-595E9BAEB921}"/>
              </a:ext>
            </a:extLst>
          </p:cNvPr>
          <p:cNvSpPr txBox="1"/>
          <p:nvPr/>
        </p:nvSpPr>
        <p:spPr>
          <a:xfrm>
            <a:off x="6185914" y="64443"/>
            <a:ext cx="3106806" cy="2308324"/>
          </a:xfrm>
          <a:prstGeom prst="rect">
            <a:avLst/>
          </a:prstGeom>
          <a:solidFill>
            <a:schemeClr val="accent1">
              <a:lumMod val="60000"/>
              <a:lumOff val="40000"/>
            </a:schemeClr>
          </a:solidFill>
          <a:ln w="19050">
            <a:solidFill>
              <a:schemeClr val="tx1"/>
            </a:solidFill>
          </a:ln>
        </p:spPr>
        <p:txBody>
          <a:bodyPr wrap="square" rtlCol="0">
            <a:spAutoFit/>
          </a:bodyPr>
          <a:lstStyle/>
          <a:p>
            <a:pPr algn="ctr"/>
            <a:r>
              <a:rPr lang="en-US" u="sng" dirty="0">
                <a:solidFill>
                  <a:schemeClr val="tx2">
                    <a:lumMod val="10000"/>
                  </a:schemeClr>
                </a:solidFill>
              </a:rPr>
              <a:t>Step 2: Assign federal support</a:t>
            </a:r>
            <a:endParaRPr lang="en-US" dirty="0">
              <a:solidFill>
                <a:schemeClr val="tx2">
                  <a:lumMod val="10000"/>
                </a:schemeClr>
              </a:solidFill>
            </a:endParaRPr>
          </a:p>
          <a:p>
            <a:endParaRPr lang="en-US" dirty="0">
              <a:solidFill>
                <a:schemeClr val="tx2">
                  <a:lumMod val="10000"/>
                </a:schemeClr>
              </a:solidFill>
            </a:endParaRPr>
          </a:p>
          <a:p>
            <a:r>
              <a:rPr lang="en-US" dirty="0">
                <a:solidFill>
                  <a:schemeClr val="tx2">
                    <a:lumMod val="10000"/>
                  </a:schemeClr>
                </a:solidFill>
              </a:rPr>
              <a:t>location_id</a:t>
            </a:r>
          </a:p>
          <a:p>
            <a:r>
              <a:rPr lang="en-US" dirty="0">
                <a:solidFill>
                  <a:schemeClr val="tx2">
                    <a:lumMod val="10000"/>
                  </a:schemeClr>
                </a:solidFill>
              </a:rPr>
              <a:t>company</a:t>
            </a:r>
          </a:p>
          <a:p>
            <a:r>
              <a:rPr lang="en-US" dirty="0">
                <a:solidFill>
                  <a:schemeClr val="tx2">
                    <a:lumMod val="10000"/>
                  </a:schemeClr>
                </a:solidFill>
              </a:rPr>
              <a:t>total monthly cost less $63.69</a:t>
            </a:r>
          </a:p>
          <a:p>
            <a:r>
              <a:rPr lang="en-US" dirty="0">
                <a:solidFill>
                  <a:schemeClr val="tx2">
                    <a:lumMod val="10000"/>
                  </a:schemeClr>
                </a:solidFill>
              </a:rPr>
              <a:t>EACAM assigned support</a:t>
            </a:r>
          </a:p>
          <a:p>
            <a:r>
              <a:rPr lang="en-US" dirty="0">
                <a:solidFill>
                  <a:schemeClr val="tx2">
                    <a:lumMod val="10000"/>
                  </a:schemeClr>
                </a:solidFill>
              </a:rPr>
              <a:t>ACAM assigned support</a:t>
            </a:r>
          </a:p>
          <a:p>
            <a:r>
              <a:rPr lang="en-US" dirty="0">
                <a:solidFill>
                  <a:schemeClr val="tx2">
                    <a:lumMod val="10000"/>
                  </a:schemeClr>
                </a:solidFill>
              </a:rPr>
              <a:t>general assigned support</a:t>
            </a:r>
          </a:p>
        </p:txBody>
      </p:sp>
      <p:sp>
        <p:nvSpPr>
          <p:cNvPr id="16" name="TextBox 15">
            <a:extLst>
              <a:ext uri="{FF2B5EF4-FFF2-40B4-BE49-F238E27FC236}">
                <a16:creationId xmlns:a16="http://schemas.microsoft.com/office/drawing/2014/main" id="{8E56A962-13B4-EA2F-901B-12520CE40E21}"/>
              </a:ext>
            </a:extLst>
          </p:cNvPr>
          <p:cNvSpPr txBox="1"/>
          <p:nvPr/>
        </p:nvSpPr>
        <p:spPr>
          <a:xfrm>
            <a:off x="9495686" y="341442"/>
            <a:ext cx="2562937" cy="1754326"/>
          </a:xfrm>
          <a:prstGeom prst="rect">
            <a:avLst/>
          </a:prstGeom>
          <a:solidFill>
            <a:schemeClr val="accent1">
              <a:lumMod val="60000"/>
              <a:lumOff val="40000"/>
            </a:schemeClr>
          </a:solidFill>
          <a:ln w="19050">
            <a:solidFill>
              <a:schemeClr val="tx1"/>
            </a:solidFill>
          </a:ln>
        </p:spPr>
        <p:txBody>
          <a:bodyPr wrap="square" rtlCol="0">
            <a:spAutoFit/>
          </a:bodyPr>
          <a:lstStyle/>
          <a:p>
            <a:pPr algn="ctr"/>
            <a:r>
              <a:rPr lang="en-US" u="sng" dirty="0">
                <a:solidFill>
                  <a:schemeClr val="tx2">
                    <a:lumMod val="10000"/>
                  </a:schemeClr>
                </a:solidFill>
              </a:rPr>
              <a:t>Step 3: Impute federal support</a:t>
            </a:r>
          </a:p>
          <a:p>
            <a:endParaRPr lang="en-US" dirty="0">
              <a:solidFill>
                <a:schemeClr val="tx2">
                  <a:lumMod val="10000"/>
                </a:schemeClr>
              </a:solidFill>
            </a:endParaRPr>
          </a:p>
          <a:p>
            <a:r>
              <a:rPr lang="en-US" dirty="0">
                <a:solidFill>
                  <a:schemeClr val="tx2">
                    <a:lumMod val="10000"/>
                  </a:schemeClr>
                </a:solidFill>
              </a:rPr>
              <a:t>location_id</a:t>
            </a:r>
          </a:p>
          <a:p>
            <a:r>
              <a:rPr lang="en-US" dirty="0">
                <a:solidFill>
                  <a:schemeClr val="tx2">
                    <a:lumMod val="10000"/>
                  </a:schemeClr>
                </a:solidFill>
              </a:rPr>
              <a:t>company</a:t>
            </a:r>
          </a:p>
          <a:p>
            <a:r>
              <a:rPr lang="en-US" dirty="0">
                <a:solidFill>
                  <a:schemeClr val="tx2">
                    <a:lumMod val="10000"/>
                  </a:schemeClr>
                </a:solidFill>
              </a:rPr>
              <a:t>cost base</a:t>
            </a:r>
          </a:p>
        </p:txBody>
      </p:sp>
      <p:sp>
        <p:nvSpPr>
          <p:cNvPr id="17" name="TextBox 16">
            <a:extLst>
              <a:ext uri="{FF2B5EF4-FFF2-40B4-BE49-F238E27FC236}">
                <a16:creationId xmlns:a16="http://schemas.microsoft.com/office/drawing/2014/main" id="{8C33FDCE-F0A1-C255-5531-303DC21A249F}"/>
              </a:ext>
            </a:extLst>
          </p:cNvPr>
          <p:cNvSpPr txBox="1"/>
          <p:nvPr/>
        </p:nvSpPr>
        <p:spPr>
          <a:xfrm>
            <a:off x="284768" y="2860955"/>
            <a:ext cx="3937018" cy="3693319"/>
          </a:xfrm>
          <a:prstGeom prst="rect">
            <a:avLst/>
          </a:prstGeom>
          <a:solidFill>
            <a:schemeClr val="accent1">
              <a:lumMod val="60000"/>
              <a:lumOff val="40000"/>
            </a:schemeClr>
          </a:solidFill>
          <a:ln w="19050">
            <a:solidFill>
              <a:schemeClr val="tx1"/>
            </a:solidFill>
          </a:ln>
        </p:spPr>
        <p:txBody>
          <a:bodyPr wrap="square" rtlCol="0">
            <a:spAutoFit/>
          </a:bodyPr>
          <a:lstStyle/>
          <a:p>
            <a:pPr algn="ctr"/>
            <a:r>
              <a:rPr lang="en-US" u="sng" dirty="0">
                <a:solidFill>
                  <a:schemeClr val="tx2">
                    <a:lumMod val="10000"/>
                  </a:schemeClr>
                </a:solidFill>
              </a:rPr>
              <a:t>Step 4: Determine service levels, rurality, and federally enforceable commitments</a:t>
            </a:r>
          </a:p>
          <a:p>
            <a:endParaRPr lang="en-US" dirty="0">
              <a:solidFill>
                <a:schemeClr val="tx2">
                  <a:lumMod val="10000"/>
                </a:schemeClr>
              </a:solidFill>
            </a:endParaRPr>
          </a:p>
          <a:p>
            <a:r>
              <a:rPr lang="en-US" dirty="0">
                <a:solidFill>
                  <a:schemeClr val="tx2">
                    <a:lumMod val="10000"/>
                  </a:schemeClr>
                </a:solidFill>
              </a:rPr>
              <a:t>location_id</a:t>
            </a:r>
          </a:p>
          <a:p>
            <a:r>
              <a:rPr lang="en-US" dirty="0">
                <a:solidFill>
                  <a:schemeClr val="tx2">
                    <a:lumMod val="10000"/>
                  </a:schemeClr>
                </a:solidFill>
              </a:rPr>
              <a:t>company</a:t>
            </a:r>
          </a:p>
          <a:p>
            <a:r>
              <a:rPr lang="en-US" dirty="0">
                <a:solidFill>
                  <a:schemeClr val="tx2">
                    <a:lumMod val="10000"/>
                  </a:schemeClr>
                </a:solidFill>
              </a:rPr>
              <a:t>cost base</a:t>
            </a:r>
          </a:p>
          <a:p>
            <a:r>
              <a:rPr lang="en-US" dirty="0">
                <a:solidFill>
                  <a:schemeClr val="tx2">
                    <a:lumMod val="10000"/>
                  </a:schemeClr>
                </a:solidFill>
              </a:rPr>
              <a:t>Is High Cost (rural)</a:t>
            </a:r>
          </a:p>
          <a:p>
            <a:r>
              <a:rPr lang="en-US" dirty="0">
                <a:solidFill>
                  <a:schemeClr val="tx2">
                    <a:lumMod val="10000"/>
                  </a:schemeClr>
                </a:solidFill>
              </a:rPr>
              <a:t>Is 25/3 by ILEC</a:t>
            </a:r>
          </a:p>
          <a:p>
            <a:r>
              <a:rPr lang="en-US" dirty="0">
                <a:solidFill>
                  <a:schemeClr val="tx2">
                    <a:lumMod val="10000"/>
                  </a:schemeClr>
                </a:solidFill>
              </a:rPr>
              <a:t>Is 25/3 by Competitor</a:t>
            </a:r>
          </a:p>
          <a:p>
            <a:r>
              <a:rPr lang="en-US" dirty="0">
                <a:solidFill>
                  <a:schemeClr val="tx2">
                    <a:lumMod val="10000"/>
                  </a:schemeClr>
                </a:solidFill>
              </a:rPr>
              <a:t>Is 100/20 by ILEC</a:t>
            </a:r>
          </a:p>
          <a:p>
            <a:r>
              <a:rPr lang="en-US" dirty="0">
                <a:solidFill>
                  <a:schemeClr val="tx2">
                    <a:lumMod val="10000"/>
                  </a:schemeClr>
                </a:solidFill>
              </a:rPr>
              <a:t>Is 100/20 by Competitor</a:t>
            </a:r>
          </a:p>
          <a:p>
            <a:r>
              <a:rPr lang="en-US" dirty="0">
                <a:solidFill>
                  <a:schemeClr val="tx2">
                    <a:lumMod val="10000"/>
                  </a:schemeClr>
                </a:solidFill>
              </a:rPr>
              <a:t>Has federally enforceable commitment</a:t>
            </a:r>
          </a:p>
        </p:txBody>
      </p:sp>
      <p:sp>
        <p:nvSpPr>
          <p:cNvPr id="18" name="TextBox 17">
            <a:extLst>
              <a:ext uri="{FF2B5EF4-FFF2-40B4-BE49-F238E27FC236}">
                <a16:creationId xmlns:a16="http://schemas.microsoft.com/office/drawing/2014/main" id="{A29BCEC1-778B-F56F-7670-C87ABFC2DC6C}"/>
              </a:ext>
            </a:extLst>
          </p:cNvPr>
          <p:cNvSpPr txBox="1"/>
          <p:nvPr/>
        </p:nvSpPr>
        <p:spPr>
          <a:xfrm>
            <a:off x="4735781" y="3067021"/>
            <a:ext cx="2986391" cy="1754326"/>
          </a:xfrm>
          <a:prstGeom prst="rect">
            <a:avLst/>
          </a:prstGeom>
          <a:solidFill>
            <a:schemeClr val="accent1">
              <a:lumMod val="60000"/>
              <a:lumOff val="40000"/>
            </a:schemeClr>
          </a:solidFill>
          <a:ln w="19050">
            <a:solidFill>
              <a:schemeClr val="tx1"/>
            </a:solidFill>
          </a:ln>
        </p:spPr>
        <p:txBody>
          <a:bodyPr wrap="square" rtlCol="0">
            <a:spAutoFit/>
          </a:bodyPr>
          <a:lstStyle/>
          <a:p>
            <a:pPr algn="ctr"/>
            <a:r>
              <a:rPr lang="en-US" u="sng" dirty="0">
                <a:solidFill>
                  <a:schemeClr val="tx2">
                    <a:lumMod val="10000"/>
                  </a:schemeClr>
                </a:solidFill>
              </a:rPr>
              <a:t>Step 5: Determine eligible cost base</a:t>
            </a:r>
          </a:p>
          <a:p>
            <a:endParaRPr lang="en-US" dirty="0">
              <a:solidFill>
                <a:schemeClr val="tx2">
                  <a:lumMod val="10000"/>
                </a:schemeClr>
              </a:solidFill>
            </a:endParaRPr>
          </a:p>
          <a:p>
            <a:r>
              <a:rPr lang="en-US" dirty="0">
                <a:solidFill>
                  <a:schemeClr val="tx2">
                    <a:lumMod val="10000"/>
                  </a:schemeClr>
                </a:solidFill>
              </a:rPr>
              <a:t>location_id</a:t>
            </a:r>
          </a:p>
          <a:p>
            <a:r>
              <a:rPr lang="en-US" dirty="0">
                <a:solidFill>
                  <a:schemeClr val="tx2">
                    <a:lumMod val="10000"/>
                  </a:schemeClr>
                </a:solidFill>
              </a:rPr>
              <a:t>company</a:t>
            </a:r>
          </a:p>
          <a:p>
            <a:r>
              <a:rPr lang="en-US" dirty="0">
                <a:solidFill>
                  <a:schemeClr val="tx2">
                    <a:lumMod val="10000"/>
                  </a:schemeClr>
                </a:solidFill>
              </a:rPr>
              <a:t>eligible cost base</a:t>
            </a:r>
          </a:p>
        </p:txBody>
      </p:sp>
      <p:sp>
        <p:nvSpPr>
          <p:cNvPr id="19" name="TextBox 18">
            <a:extLst>
              <a:ext uri="{FF2B5EF4-FFF2-40B4-BE49-F238E27FC236}">
                <a16:creationId xmlns:a16="http://schemas.microsoft.com/office/drawing/2014/main" id="{7E1FF542-9CCD-5927-0D82-8D608E30F582}"/>
              </a:ext>
            </a:extLst>
          </p:cNvPr>
          <p:cNvSpPr txBox="1"/>
          <p:nvPr/>
        </p:nvSpPr>
        <p:spPr>
          <a:xfrm>
            <a:off x="6796494" y="4082683"/>
            <a:ext cx="2986391" cy="1477328"/>
          </a:xfrm>
          <a:prstGeom prst="rect">
            <a:avLst/>
          </a:prstGeom>
          <a:solidFill>
            <a:schemeClr val="accent1">
              <a:lumMod val="60000"/>
              <a:lumOff val="40000"/>
            </a:schemeClr>
          </a:solidFill>
          <a:ln w="19050">
            <a:solidFill>
              <a:schemeClr val="tx1"/>
            </a:solidFill>
          </a:ln>
        </p:spPr>
        <p:txBody>
          <a:bodyPr wrap="square" rtlCol="0">
            <a:spAutoFit/>
          </a:bodyPr>
          <a:lstStyle/>
          <a:p>
            <a:pPr algn="ctr"/>
            <a:r>
              <a:rPr lang="en-US" u="sng" dirty="0">
                <a:solidFill>
                  <a:schemeClr val="tx2">
                    <a:lumMod val="10000"/>
                  </a:schemeClr>
                </a:solidFill>
              </a:rPr>
              <a:t>Step 6: Aggregate cost base at company level</a:t>
            </a:r>
            <a:endParaRPr lang="en-US" dirty="0">
              <a:solidFill>
                <a:schemeClr val="tx2">
                  <a:lumMod val="10000"/>
                </a:schemeClr>
              </a:solidFill>
            </a:endParaRPr>
          </a:p>
          <a:p>
            <a:endParaRPr lang="en-US" dirty="0">
              <a:solidFill>
                <a:schemeClr val="tx2">
                  <a:lumMod val="10000"/>
                </a:schemeClr>
              </a:solidFill>
            </a:endParaRPr>
          </a:p>
          <a:p>
            <a:r>
              <a:rPr lang="en-US" dirty="0">
                <a:solidFill>
                  <a:schemeClr val="tx2">
                    <a:lumMod val="10000"/>
                  </a:schemeClr>
                </a:solidFill>
              </a:rPr>
              <a:t>company</a:t>
            </a:r>
          </a:p>
          <a:p>
            <a:r>
              <a:rPr lang="en-US" dirty="0">
                <a:solidFill>
                  <a:schemeClr val="tx2">
                    <a:lumMod val="10000"/>
                  </a:schemeClr>
                </a:solidFill>
              </a:rPr>
              <a:t>eligible cost base</a:t>
            </a:r>
          </a:p>
        </p:txBody>
      </p:sp>
      <p:sp>
        <p:nvSpPr>
          <p:cNvPr id="20" name="TextBox 19">
            <a:extLst>
              <a:ext uri="{FF2B5EF4-FFF2-40B4-BE49-F238E27FC236}">
                <a16:creationId xmlns:a16="http://schemas.microsoft.com/office/drawing/2014/main" id="{D36839B6-21A1-3235-3428-6FE801DFC46E}"/>
              </a:ext>
            </a:extLst>
          </p:cNvPr>
          <p:cNvSpPr txBox="1"/>
          <p:nvPr/>
        </p:nvSpPr>
        <p:spPr>
          <a:xfrm>
            <a:off x="9109430" y="5012859"/>
            <a:ext cx="2986391" cy="1754326"/>
          </a:xfrm>
          <a:prstGeom prst="rect">
            <a:avLst/>
          </a:prstGeom>
          <a:solidFill>
            <a:schemeClr val="accent1">
              <a:lumMod val="60000"/>
              <a:lumOff val="40000"/>
            </a:schemeClr>
          </a:solidFill>
          <a:ln w="19050">
            <a:solidFill>
              <a:schemeClr val="tx1"/>
            </a:solidFill>
          </a:ln>
        </p:spPr>
        <p:txBody>
          <a:bodyPr wrap="square" rtlCol="0">
            <a:spAutoFit/>
          </a:bodyPr>
          <a:lstStyle/>
          <a:p>
            <a:pPr algn="ctr"/>
            <a:r>
              <a:rPr lang="en-US" u="sng" dirty="0">
                <a:solidFill>
                  <a:schemeClr val="tx2">
                    <a:lumMod val="10000"/>
                  </a:schemeClr>
                </a:solidFill>
              </a:rPr>
              <a:t>Step 7: Apply glide path, earnings test, and go through redistribution</a:t>
            </a:r>
            <a:endParaRPr lang="en-US" dirty="0">
              <a:solidFill>
                <a:schemeClr val="tx2">
                  <a:lumMod val="10000"/>
                </a:schemeClr>
              </a:solidFill>
            </a:endParaRPr>
          </a:p>
          <a:p>
            <a:endParaRPr lang="en-US" dirty="0">
              <a:solidFill>
                <a:schemeClr val="tx2">
                  <a:lumMod val="10000"/>
                </a:schemeClr>
              </a:solidFill>
            </a:endParaRPr>
          </a:p>
          <a:p>
            <a:r>
              <a:rPr lang="en-US" dirty="0">
                <a:solidFill>
                  <a:schemeClr val="tx2">
                    <a:lumMod val="10000"/>
                  </a:schemeClr>
                </a:solidFill>
              </a:rPr>
              <a:t>company</a:t>
            </a:r>
          </a:p>
          <a:p>
            <a:r>
              <a:rPr lang="en-US" dirty="0">
                <a:solidFill>
                  <a:schemeClr val="tx2">
                    <a:lumMod val="10000"/>
                  </a:schemeClr>
                </a:solidFill>
              </a:rPr>
              <a:t>final support</a:t>
            </a:r>
          </a:p>
        </p:txBody>
      </p:sp>
      <p:cxnSp>
        <p:nvCxnSpPr>
          <p:cNvPr id="32" name="Connector: Elbow 31">
            <a:extLst>
              <a:ext uri="{FF2B5EF4-FFF2-40B4-BE49-F238E27FC236}">
                <a16:creationId xmlns:a16="http://schemas.microsoft.com/office/drawing/2014/main" id="{541EFC8B-3AE5-7C07-E6BA-B68355DFED0A}"/>
              </a:ext>
            </a:extLst>
          </p:cNvPr>
          <p:cNvCxnSpPr>
            <a:cxnSpLocks/>
            <a:stCxn id="16" idx="2"/>
            <a:endCxn id="17" idx="0"/>
          </p:cNvCxnSpPr>
          <p:nvPr/>
        </p:nvCxnSpPr>
        <p:spPr>
          <a:xfrm rot="5400000">
            <a:off x="6132623" y="-1783578"/>
            <a:ext cx="765187" cy="8523878"/>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6CAD673C-7344-DA17-45D6-4638FDB98018}"/>
              </a:ext>
            </a:extLst>
          </p:cNvPr>
          <p:cNvCxnSpPr>
            <a:cxnSpLocks/>
            <a:stCxn id="17" idx="3"/>
            <a:endCxn id="18" idx="1"/>
          </p:cNvCxnSpPr>
          <p:nvPr/>
        </p:nvCxnSpPr>
        <p:spPr>
          <a:xfrm flipV="1">
            <a:off x="4221786" y="3944184"/>
            <a:ext cx="513995" cy="763431"/>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88A3788A-3741-551D-394B-1D6877C05E0B}"/>
              </a:ext>
            </a:extLst>
          </p:cNvPr>
          <p:cNvCxnSpPr>
            <a:cxnSpLocks/>
            <a:stCxn id="18" idx="2"/>
          </p:cNvCxnSpPr>
          <p:nvPr/>
        </p:nvCxnSpPr>
        <p:spPr>
          <a:xfrm rot="16200000" flipH="1">
            <a:off x="6417959" y="4632365"/>
            <a:ext cx="211038" cy="589002"/>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CFABFDB3-6581-7CA8-EDA6-A870ED12D2B0}"/>
              </a:ext>
            </a:extLst>
          </p:cNvPr>
          <p:cNvCxnSpPr>
            <a:cxnSpLocks/>
            <a:stCxn id="19" idx="2"/>
          </p:cNvCxnSpPr>
          <p:nvPr/>
        </p:nvCxnSpPr>
        <p:spPr>
          <a:xfrm rot="16200000" flipH="1">
            <a:off x="8455466" y="5394235"/>
            <a:ext cx="488188" cy="819740"/>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08FA63C-6E71-8B54-CB12-57BB9D6E9891}"/>
              </a:ext>
            </a:extLst>
          </p:cNvPr>
          <p:cNvCxnSpPr>
            <a:cxnSpLocks/>
            <a:stCxn id="12" idx="3"/>
            <a:endCxn id="14" idx="1"/>
          </p:cNvCxnSpPr>
          <p:nvPr/>
        </p:nvCxnSpPr>
        <p:spPr>
          <a:xfrm>
            <a:off x="2557203" y="1218605"/>
            <a:ext cx="24016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6CEA1C3B-A6B4-81EB-8A6B-8B4D7E9BF589}"/>
              </a:ext>
            </a:extLst>
          </p:cNvPr>
          <p:cNvCxnSpPr>
            <a:cxnSpLocks/>
            <a:stCxn id="14" idx="3"/>
            <a:endCxn id="15" idx="1"/>
          </p:cNvCxnSpPr>
          <p:nvPr/>
        </p:nvCxnSpPr>
        <p:spPr>
          <a:xfrm>
            <a:off x="5904173" y="1218605"/>
            <a:ext cx="281741"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3A080D30-6B76-8D07-EBA8-95ADD0791F1F}"/>
              </a:ext>
            </a:extLst>
          </p:cNvPr>
          <p:cNvCxnSpPr>
            <a:cxnSpLocks/>
            <a:stCxn id="15" idx="3"/>
            <a:endCxn id="16" idx="1"/>
          </p:cNvCxnSpPr>
          <p:nvPr/>
        </p:nvCxnSpPr>
        <p:spPr>
          <a:xfrm>
            <a:off x="9292720" y="1218605"/>
            <a:ext cx="20296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9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27DA-9815-F8A8-CA57-80D68E0FE01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EB98B80-9B2E-E94C-6874-2F330E91E5A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439087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E8B826"/>
      </a:accent1>
      <a:accent2>
        <a:srgbClr val="E2CA72"/>
      </a:accent2>
      <a:accent3>
        <a:srgbClr val="BD723B"/>
      </a:accent3>
      <a:accent4>
        <a:srgbClr val="AE9376"/>
      </a:accent4>
      <a:accent5>
        <a:srgbClr val="A77F41"/>
      </a:accent5>
      <a:accent6>
        <a:srgbClr val="A1AE79"/>
      </a:accent6>
      <a:hlink>
        <a:srgbClr val="F1D06A"/>
      </a:hlink>
      <a:folHlink>
        <a:srgbClr val="EDDCA8"/>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D5CBAF11-69B7-47EA-BC01-41F77058C2A9}"/>
    </a:ext>
  </a:extLst>
</a:theme>
</file>

<file path=docProps/app.xml><?xml version="1.0" encoding="utf-8"?>
<Properties xmlns="http://schemas.openxmlformats.org/officeDocument/2006/extended-properties" xmlns:vt="http://schemas.openxmlformats.org/officeDocument/2006/docPropsVTypes">
  <Template>TM04033929[[fn=Slate]]</Template>
  <TotalTime>419</TotalTime>
  <Words>837</Words>
  <Application>Microsoft Office PowerPoint</Application>
  <PresentationFormat>Widescreen</PresentationFormat>
  <Paragraphs>195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Calisto MT</vt:lpstr>
      <vt:lpstr>Wingdings 2</vt:lpstr>
      <vt:lpstr>Slate</vt:lpstr>
      <vt:lpstr>NUSF-139 – High Cost Goals</vt:lpstr>
      <vt:lpstr>Federally Enforceable Commitment</vt:lpstr>
      <vt:lpstr>Data Inputs</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Robbins, Cullen</dc:creator>
  <cp:lastModifiedBy>Robbins, Cullen</cp:lastModifiedBy>
  <cp:revision>6</cp:revision>
  <dcterms:created xsi:type="dcterms:W3CDTF">2024-10-21T20:13:20Z</dcterms:created>
  <dcterms:modified xsi:type="dcterms:W3CDTF">2024-10-22T19:56:36Z</dcterms:modified>
</cp:coreProperties>
</file>