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7" r:id="rId2"/>
    <p:sldId id="262" r:id="rId3"/>
    <p:sldId id="258" r:id="rId4"/>
    <p:sldId id="259" r:id="rId5"/>
    <p:sldId id="261" r:id="rId6"/>
    <p:sldId id="263"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snapToGrid="0">
      <p:cViewPr varScale="1">
        <p:scale>
          <a:sx n="110" d="100"/>
          <a:sy n="110" d="100"/>
        </p:scale>
        <p:origin x="26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70693" y="1769540"/>
            <a:ext cx="9440034" cy="1828801"/>
          </a:xfrm>
        </p:spPr>
        <p:txBody>
          <a:bodyPr anchor="b">
            <a:normAutofit/>
          </a:bodyPr>
          <a:lstStyle>
            <a:lvl1pPr algn="ctr">
              <a:defRPr sz="5400"/>
            </a:lvl1pPr>
          </a:lstStyle>
          <a:p>
            <a:r>
              <a:rPr lang="en-US"/>
              <a:t>Click to edit Master title style</a:t>
            </a:r>
            <a:endParaRPr lang="en-US" dirty="0"/>
          </a:p>
        </p:txBody>
      </p:sp>
      <p:sp>
        <p:nvSpPr>
          <p:cNvPr id="3" name="Subtitle 2"/>
          <p:cNvSpPr>
            <a:spLocks noGrp="1"/>
          </p:cNvSpPr>
          <p:nvPr>
            <p:ph type="subTitle" idx="1"/>
          </p:nvPr>
        </p:nvSpPr>
        <p:spPr>
          <a:xfrm>
            <a:off x="1370693" y="3598339"/>
            <a:ext cx="9440034" cy="1049867"/>
          </a:xfrm>
        </p:spPr>
        <p:txBody>
          <a:bodyPr anchor="t"/>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dirty="0"/>
              <a:pPr/>
              <a:t>10/22/2024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6" name="Picture 15" descr="Slate-V2-HD-pano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3883" y="547807"/>
            <a:ext cx="10141799" cy="3816806"/>
          </a:xfrm>
          <a:prstGeom prst="rect">
            <a:avLst/>
          </a:prstGeom>
        </p:spPr>
      </p:pic>
      <p:sp>
        <p:nvSpPr>
          <p:cNvPr id="2" name="Title 1"/>
          <p:cNvSpPr>
            <a:spLocks noGrp="1"/>
          </p:cNvSpPr>
          <p:nvPr>
            <p:ph type="title"/>
          </p:nvPr>
        </p:nvSpPr>
        <p:spPr>
          <a:xfrm>
            <a:off x="913806" y="4565255"/>
            <a:ext cx="10355326" cy="543472"/>
          </a:xfrm>
        </p:spPr>
        <p:txBody>
          <a:bodyPr anchor="b">
            <a:normAutofit/>
          </a:bodyPr>
          <a:lstStyle>
            <a:lvl1pPr algn="ct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69349" y="695009"/>
            <a:ext cx="9845346" cy="3525671"/>
          </a:xfrm>
          <a:effectLst>
            <a:outerShdw blurRad="38100" dist="25400" dir="4440000">
              <a:srgbClr val="000000">
                <a:alpha val="36000"/>
              </a:srgbClr>
            </a:outerShdw>
          </a:effectLst>
        </p:spPr>
        <p:txBody>
          <a:bodyPr anchor="t">
            <a:normAutofit/>
          </a:bodyPr>
          <a:lstStyle>
            <a:lvl1pPr marL="0" indent="0" algn="ctr">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53762" cy="682472"/>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8437"/>
            <a:ext cx="10353762" cy="3534344"/>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295180"/>
            <a:ext cx="10353763" cy="150182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32749"/>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304353"/>
            <a:ext cx="10353763" cy="1489496"/>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1" name="TextBox 10"/>
          <p:cNvSpPr txBox="1"/>
          <p:nvPr/>
        </p:nvSpPr>
        <p:spPr>
          <a:xfrm>
            <a:off x="990600" y="88479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504716" y="292825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794" y="2126942"/>
            <a:ext cx="10353763"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84" y="4650556"/>
            <a:ext cx="1035219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5" y="609600"/>
            <a:ext cx="10353762" cy="970450"/>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5"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6711"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43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66572"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66572"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2" name="Picture 1"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7962" y="1818214"/>
            <a:ext cx="3339972" cy="1847851"/>
          </a:xfrm>
          <a:prstGeom prst="rect">
            <a:avLst/>
          </a:prstGeom>
        </p:spPr>
      </p:pic>
      <p:pic>
        <p:nvPicPr>
          <p:cNvPr id="36" name="Picture 35"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3800" y="1818214"/>
            <a:ext cx="3339972" cy="1847851"/>
          </a:xfrm>
          <a:prstGeom prst="rect">
            <a:avLst/>
          </a:prstGeom>
        </p:spPr>
      </p:pic>
      <p:pic>
        <p:nvPicPr>
          <p:cNvPr id="37" name="Picture 36"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36051" y="1818214"/>
            <a:ext cx="3339972" cy="1847851"/>
          </a:xfrm>
          <a:prstGeom prst="rect">
            <a:avLst/>
          </a:prstGeom>
        </p:spPr>
      </p:pic>
      <p:sp>
        <p:nvSpPr>
          <p:cNvPr id="30" name="Title 1"/>
          <p:cNvSpPr>
            <a:spLocks noGrp="1"/>
          </p:cNvSpPr>
          <p:nvPr>
            <p:ph type="title"/>
          </p:nvPr>
        </p:nvSpPr>
        <p:spPr>
          <a:xfrm>
            <a:off x="913794" y="609600"/>
            <a:ext cx="10353763" cy="97045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18102" y="1938918"/>
            <a:ext cx="3092368" cy="160295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480368"/>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88"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45743" y="1939094"/>
            <a:ext cx="3092368" cy="160816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435" y="4480367"/>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66697"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75698" y="1934432"/>
            <a:ext cx="3092368" cy="160729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66572" y="4480365"/>
            <a:ext cx="3300984" cy="131083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dirty="0"/>
              <a:pPr/>
              <a:t>10/22/2024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83068" y="609599"/>
            <a:ext cx="228448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6" y="609599"/>
            <a:ext cx="7916872" cy="5181601"/>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dirty="0"/>
              <a:pPr/>
              <a:t>10/22/2024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dirty="0"/>
              <a:pPr/>
              <a:t>10/22/2024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95401" y="1761067"/>
            <a:ext cx="9590550" cy="1828813"/>
          </a:xfrm>
        </p:spPr>
        <p:txBody>
          <a:bodyPr anchor="b"/>
          <a:lstStyle>
            <a:lvl1pPr algn="ct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295401" y="3589879"/>
            <a:ext cx="9590550" cy="1507054"/>
          </a:xfrm>
        </p:spPr>
        <p:txBody>
          <a:bodyPr anchor="t"/>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36636D-D922-432D-A958-524484B5923D}" type="datetimeFigureOut">
              <a:rPr lang="en-US" dirty="0"/>
              <a:pPr/>
              <a:t>10/22/2024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1732449"/>
            <a:ext cx="5060497" cy="4058750"/>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2892" y="1732449"/>
            <a:ext cx="5064665" cy="4058751"/>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E36636D-D922-432D-A958-524484B5923D}" type="datetimeFigureOut">
              <a:rPr lang="en-US" dirty="0"/>
              <a:pPr/>
              <a:t>10/22/2024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20" name="Picture 19"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3795" y="1734506"/>
            <a:ext cx="5089072" cy="4148769"/>
          </a:xfrm>
          <a:prstGeom prst="rect">
            <a:avLst/>
          </a:prstGeom>
        </p:spPr>
      </p:pic>
      <p:pic>
        <p:nvPicPr>
          <p:cNvPr id="21" name="Picture 20"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8485" y="1734506"/>
            <a:ext cx="5089072" cy="4148769"/>
          </a:xfrm>
          <a:prstGeom prst="rect">
            <a:avLst/>
          </a:prstGeom>
        </p:spPr>
      </p:pic>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005872" y="1835254"/>
            <a:ext cx="4876344" cy="544884"/>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05872" y="2380137"/>
            <a:ext cx="4876344"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94967" y="1835254"/>
            <a:ext cx="4895330" cy="544883"/>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94967" y="2380137"/>
            <a:ext cx="4895330"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E36636D-D922-432D-A958-524484B5923D}" type="datetimeFigureOut">
              <a:rPr lang="en-US" dirty="0"/>
              <a:pPr/>
              <a:t>10/22/2024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F28FB93-0A08-4E7D-8E63-9EFA29F1E093}"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E36636D-D922-432D-A958-524484B5923D}" type="datetimeFigureOut">
              <a:rPr lang="en-US" dirty="0"/>
              <a:pPr/>
              <a:t>10/22/2024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F28FB93-0A08-4E7D-8E63-9EFA29F1E093}"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36636D-D922-432D-A958-524484B5923D}" type="datetimeFigureOut">
              <a:rPr lang="en-US" dirty="0"/>
              <a:pPr/>
              <a:t>10/22/2024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F28FB93-0A08-4E7D-8E63-9EFA29F1E093}"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3706889" cy="1821918"/>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4855633" y="609600"/>
            <a:ext cx="6411924" cy="51816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95" y="2431518"/>
            <a:ext cx="3706889" cy="3359681"/>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E36636D-D922-432D-A958-524484B5923D}" type="datetimeFigureOut">
              <a:rPr lang="en-US" dirty="0"/>
              <a:pPr/>
              <a:t>10/22/2024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22" name="Picture 21" descr="Slate-V2-HD-vert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3665" y="609600"/>
            <a:ext cx="3584166" cy="5204832"/>
          </a:xfrm>
          <a:prstGeom prst="rect">
            <a:avLst/>
          </a:prstGeom>
        </p:spPr>
      </p:pic>
      <p:sp>
        <p:nvSpPr>
          <p:cNvPr id="2" name="Title 1"/>
          <p:cNvSpPr>
            <a:spLocks noGrp="1"/>
          </p:cNvSpPr>
          <p:nvPr>
            <p:ph type="title"/>
          </p:nvPr>
        </p:nvSpPr>
        <p:spPr>
          <a:xfrm>
            <a:off x="913795" y="609923"/>
            <a:ext cx="5934949" cy="1829338"/>
          </a:xfrm>
        </p:spPr>
        <p:txBody>
          <a:bodyPr anchor="b">
            <a:noAutofit/>
          </a:bodyPr>
          <a:lstStyle>
            <a:lvl1pPr algn="ct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42551" y="763702"/>
            <a:ext cx="3275751" cy="4912822"/>
          </a:xfr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913795" y="2439261"/>
            <a:ext cx="5934949" cy="337613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E36636D-D922-432D-A958-524484B5923D}" type="datetimeFigureOut">
              <a:rPr lang="en-US" dirty="0"/>
              <a:pPr/>
              <a:t>10/22/2024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2" cy="970450"/>
          </a:xfrm>
          <a:prstGeom prst="rect">
            <a:avLst/>
          </a:prstGeom>
          <a:effectLst>
            <a:outerShdw blurRad="25400" dir="17880000">
              <a:srgbClr val="000000">
                <a:alpha val="46000"/>
              </a:srgbClr>
            </a:outerShdw>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1732449"/>
            <a:ext cx="10353762" cy="4058751"/>
          </a:xfrm>
          <a:prstGeom prst="rect">
            <a:avLst/>
          </a:prstGeom>
          <a:effectLst>
            <a:outerShdw blurRad="25400" dir="17880000">
              <a:srgbClr val="000000">
                <a:alpha val="46000"/>
              </a:srgbClr>
            </a:outerShdw>
          </a:effectLst>
        </p:spPr>
        <p:txBody>
          <a:bodyPr vert="horz" lIns="91440" tIns="45720" rIns="91440" bIns="45720" rtlCol="0"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8E36636D-D922-432D-A958-524484B5923D}" type="datetimeFigureOut">
              <a:rPr lang="en-US" dirty="0"/>
              <a:pPr/>
              <a:t>10/22/2024</a:t>
            </a:fld>
            <a:endParaRPr lang="en-US" dirty="0"/>
          </a:p>
        </p:txBody>
      </p:sp>
      <p:sp>
        <p:nvSpPr>
          <p:cNvPr id="5" name="Footer Placeholder 4"/>
          <p:cNvSpPr>
            <a:spLocks noGrp="1"/>
          </p:cNvSpPr>
          <p:nvPr>
            <p:ph type="ftr" sz="quarter" idx="3"/>
          </p:nvPr>
        </p:nvSpPr>
        <p:spPr>
          <a:xfrm>
            <a:off x="913795" y="5883275"/>
            <a:ext cx="6672865" cy="365125"/>
          </a:xfrm>
          <a:prstGeom prst="rect">
            <a:avLst/>
          </a:prstGeom>
        </p:spPr>
        <p:txBody>
          <a:bodyPr vert="horz" lIns="91440" tIns="45720" rIns="91440" bIns="45720" rtlCol="0" anchor="ctr"/>
          <a:lstStyle>
            <a:lvl1pPr algn="l">
              <a:defRPr sz="1000">
                <a:solidFill>
                  <a:schemeClr val="tx1">
                    <a:lumMod val="95000"/>
                  </a:schemeClr>
                </a:solidFill>
                <a:effectLst>
                  <a:outerShdw blurRad="50800" dist="38100" dir="2700000" algn="tl" rotWithShape="0">
                    <a:schemeClr val="bg1">
                      <a:alpha val="43000"/>
                    </a:schemeClr>
                  </a:outerShdw>
                </a:effectLst>
              </a:defRPr>
            </a:lvl1pPr>
          </a:lstStyle>
          <a:p>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DF28FB93-0A08-4E7D-8E63-9EFA29F1E093}"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2" r:id="rId10"/>
    <p:sldLayoutId id="2147483853" r:id="rId11"/>
    <p:sldLayoutId id="2147483854" r:id="rId12"/>
    <p:sldLayoutId id="2147483855" r:id="rId13"/>
    <p:sldLayoutId id="2147483858" r:id="rId14"/>
    <p:sldLayoutId id="2147483859" r:id="rId15"/>
    <p:sldLayoutId id="2147483850" r:id="rId16"/>
    <p:sldLayoutId id="2147483851" r:id="rId17"/>
  </p:sldLayoutIdLst>
  <p:txStyles>
    <p:titleStyle>
      <a:lvl1pPr algn="ctr" defTabSz="457200" rtl="0" eaLnBrk="1" latinLnBrk="0" hangingPunct="1">
        <a:spcBef>
          <a:spcPct val="0"/>
        </a:spcBef>
        <a:buNone/>
        <a:defRPr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06000" algn="l" defTabSz="457200" rtl="0" eaLnBrk="1" latinLnBrk="0" hangingPunct="1">
        <a:spcBef>
          <a:spcPct val="20000"/>
        </a:spcBef>
        <a:spcAft>
          <a:spcPts val="600"/>
        </a:spcAft>
        <a:buClr>
          <a:schemeClr val="tx2"/>
        </a:buClr>
        <a:buSzPct val="70000"/>
        <a:buFont typeface="Wingdings 2" charset="2"/>
        <a:buChar char=""/>
        <a:defRPr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389D9-661B-BF1D-7A02-480E9EA600EB}"/>
              </a:ext>
            </a:extLst>
          </p:cNvPr>
          <p:cNvSpPr>
            <a:spLocks noGrp="1"/>
          </p:cNvSpPr>
          <p:nvPr>
            <p:ph type="title"/>
          </p:nvPr>
        </p:nvSpPr>
        <p:spPr/>
        <p:txBody>
          <a:bodyPr/>
          <a:lstStyle/>
          <a:p>
            <a:r>
              <a:rPr lang="en-US" dirty="0"/>
              <a:t>NUSF-139 – High Cost Goals</a:t>
            </a:r>
          </a:p>
        </p:txBody>
      </p:sp>
      <p:sp>
        <p:nvSpPr>
          <p:cNvPr id="3" name="Content Placeholder 2">
            <a:extLst>
              <a:ext uri="{FF2B5EF4-FFF2-40B4-BE49-F238E27FC236}">
                <a16:creationId xmlns:a16="http://schemas.microsoft.com/office/drawing/2014/main" id="{612E8F1B-4D9D-FD1B-3236-5DFE9E8566F2}"/>
              </a:ext>
            </a:extLst>
          </p:cNvPr>
          <p:cNvSpPr>
            <a:spLocks noGrp="1"/>
          </p:cNvSpPr>
          <p:nvPr>
            <p:ph idx="1"/>
          </p:nvPr>
        </p:nvSpPr>
        <p:spPr/>
        <p:txBody>
          <a:bodyPr>
            <a:normAutofit lnSpcReduction="10000"/>
          </a:bodyPr>
          <a:lstStyle/>
          <a:p>
            <a:r>
              <a:rPr lang="en-US" dirty="0"/>
              <a:t>Provide ongoing support to High Cost Areas served at 100/20 Mbps</a:t>
            </a:r>
          </a:p>
          <a:p>
            <a:pPr lvl="1"/>
            <a:r>
              <a:rPr lang="en-US" dirty="0"/>
              <a:t>Not served by a competitor</a:t>
            </a:r>
          </a:p>
          <a:p>
            <a:r>
              <a:rPr lang="en-US" dirty="0"/>
              <a:t>Provide ongoing support to High Cost Areas served at 25/3 Mbps that have a federally enforceable commitment to provide 100/20 Mbps</a:t>
            </a:r>
          </a:p>
          <a:p>
            <a:pPr lvl="1"/>
            <a:r>
              <a:rPr lang="en-US" dirty="0"/>
              <a:t>Not served by a competitor</a:t>
            </a:r>
          </a:p>
          <a:p>
            <a:endParaRPr lang="en-US" dirty="0"/>
          </a:p>
          <a:p>
            <a:r>
              <a:rPr lang="en-US" dirty="0"/>
              <a:t>High Cost areas are defined according to census blocks with the following:</a:t>
            </a:r>
          </a:p>
          <a:p>
            <a:pPr lvl="1"/>
            <a:r>
              <a:rPr lang="en-US" dirty="0"/>
              <a:t>Less than 20 households</a:t>
            </a:r>
          </a:p>
          <a:p>
            <a:pPr lvl="1"/>
            <a:r>
              <a:rPr lang="en-US" dirty="0"/>
              <a:t>Less than 42 households per square mile</a:t>
            </a:r>
          </a:p>
          <a:p>
            <a:pPr lvl="1"/>
            <a:r>
              <a:rPr lang="en-US" dirty="0"/>
              <a:t>Is not part of a census designated city or village</a:t>
            </a:r>
          </a:p>
          <a:p>
            <a:pPr lvl="1"/>
            <a:endParaRPr lang="en-US" dirty="0"/>
          </a:p>
        </p:txBody>
      </p:sp>
    </p:spTree>
    <p:extLst>
      <p:ext uri="{BB962C8B-B14F-4D97-AF65-F5344CB8AC3E}">
        <p14:creationId xmlns:p14="http://schemas.microsoft.com/office/powerpoint/2010/main" val="1850891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08D1D-45DF-4993-F566-3279D4AD7A1B}"/>
              </a:ext>
            </a:extLst>
          </p:cNvPr>
          <p:cNvSpPr>
            <a:spLocks noGrp="1"/>
          </p:cNvSpPr>
          <p:nvPr>
            <p:ph type="title"/>
          </p:nvPr>
        </p:nvSpPr>
        <p:spPr>
          <a:xfrm>
            <a:off x="913795" y="96350"/>
            <a:ext cx="10353762" cy="970450"/>
          </a:xfrm>
        </p:spPr>
        <p:txBody>
          <a:bodyPr/>
          <a:lstStyle/>
          <a:p>
            <a:r>
              <a:rPr lang="en-US" dirty="0"/>
              <a:t>Federally Enforceable Commitment</a:t>
            </a:r>
          </a:p>
        </p:txBody>
      </p:sp>
      <p:sp>
        <p:nvSpPr>
          <p:cNvPr id="3" name="Content Placeholder 2">
            <a:extLst>
              <a:ext uri="{FF2B5EF4-FFF2-40B4-BE49-F238E27FC236}">
                <a16:creationId xmlns:a16="http://schemas.microsoft.com/office/drawing/2014/main" id="{BC2E7EE4-AB2B-7F91-01F0-001316D8208F}"/>
              </a:ext>
            </a:extLst>
          </p:cNvPr>
          <p:cNvSpPr>
            <a:spLocks noGrp="1"/>
          </p:cNvSpPr>
          <p:nvPr>
            <p:ph idx="1"/>
          </p:nvPr>
        </p:nvSpPr>
        <p:spPr>
          <a:xfrm>
            <a:off x="913795" y="1066800"/>
            <a:ext cx="10353762" cy="5098869"/>
          </a:xfrm>
        </p:spPr>
        <p:txBody>
          <a:bodyPr>
            <a:normAutofit/>
          </a:bodyPr>
          <a:lstStyle/>
          <a:p>
            <a:pPr marL="0" marR="0">
              <a:lnSpc>
                <a:spcPct val="107000"/>
              </a:lnSpc>
              <a:spcBef>
                <a:spcPts val="0"/>
              </a:spcBef>
              <a:spcAft>
                <a:spcPts val="800"/>
              </a:spcAft>
            </a:pPr>
            <a:r>
              <a:rPr lang="en-US" sz="1800" b="1" kern="100" dirty="0">
                <a:solidFill>
                  <a:schemeClr val="tx1"/>
                </a:solidFill>
                <a:effectLst/>
                <a:ea typeface="Calibri" panose="020F0502020204030204" pitchFamily="34" charset="0"/>
                <a:cs typeface="Times New Roman" panose="02020603050405020304" pitchFamily="18" charset="0"/>
              </a:rPr>
              <a:t>Neb. Rev. Stat. § 86-324.02(2)(a):</a:t>
            </a:r>
            <a:endParaRPr lang="en-US" sz="1800" kern="100" dirty="0">
              <a:solidFill>
                <a:schemeClr val="tx1"/>
              </a:solidFill>
              <a:effectLst/>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lphaLcParenBoth"/>
            </a:pPr>
            <a:r>
              <a:rPr lang="en-US" sz="1800" b="1" kern="100" dirty="0">
                <a:solidFill>
                  <a:schemeClr val="tx1"/>
                </a:solidFill>
                <a:effectLst/>
                <a:ea typeface="Calibri" panose="020F0502020204030204" pitchFamily="34" charset="0"/>
                <a:cs typeface="Times New Roman" panose="02020603050405020304" pitchFamily="18" charset="0"/>
              </a:rPr>
              <a:t>If a broadband serviceable location is subject to a federally enforceable commitment for deployment of infrastructure capable of access to the Internet at speeds of at least one hundred megabits per second for downloading and at least twenty megabits per second for uploading, the commission shall continue to provide ongoing high-cost support from the fund so long as the recipient of the ongoing high-cost support is in compliance with the deployment obligations of such federally enforceable commitment and the requirements of the fund; and</a:t>
            </a:r>
          </a:p>
          <a:p>
            <a:pPr marL="342900" marR="0" lvl="0" indent="-342900">
              <a:lnSpc>
                <a:spcPct val="107000"/>
              </a:lnSpc>
              <a:spcBef>
                <a:spcPts val="0"/>
              </a:spcBef>
              <a:spcAft>
                <a:spcPts val="800"/>
              </a:spcAft>
              <a:buFont typeface="+mj-lt"/>
              <a:buAutoNum type="alphaLcParenBoth"/>
            </a:pPr>
            <a:endParaRPr lang="en-US" sz="1800" b="1" kern="100" dirty="0">
              <a:solidFill>
                <a:schemeClr val="tx1"/>
              </a:solidFill>
              <a:effectLst/>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pPr>
            <a:r>
              <a:rPr lang="en-US" sz="1800" b="1" kern="100" dirty="0">
                <a:solidFill>
                  <a:schemeClr val="tx1"/>
                </a:solidFill>
                <a:effectLst/>
                <a:ea typeface="Calibri" panose="020F0502020204030204" pitchFamily="34" charset="0"/>
                <a:cs typeface="Times New Roman" panose="02020603050405020304" pitchFamily="18" charset="0"/>
              </a:rPr>
              <a:t>- Propose that the following would constitute a federally enforceable commitment:	</a:t>
            </a:r>
          </a:p>
          <a:p>
            <a:pPr marL="342900" marR="0" lvl="0" indent="-342900">
              <a:lnSpc>
                <a:spcPct val="107000"/>
              </a:lnSpc>
              <a:spcBef>
                <a:spcPts val="0"/>
              </a:spcBef>
              <a:spcAft>
                <a:spcPts val="800"/>
              </a:spcAft>
              <a:buFont typeface="+mj-lt"/>
              <a:buAutoNum type="alphaLcParenBoth"/>
            </a:pPr>
            <a:r>
              <a:rPr lang="en-US" sz="1800" b="1" kern="100" dirty="0">
                <a:solidFill>
                  <a:schemeClr val="tx1"/>
                </a:solidFill>
                <a:effectLst/>
                <a:ea typeface="Calibri" panose="020F0502020204030204" pitchFamily="34" charset="0"/>
                <a:cs typeface="Times New Roman" panose="02020603050405020304" pitchFamily="18" charset="0"/>
              </a:rPr>
              <a:t>FCC – Enhanced A-CAM</a:t>
            </a:r>
          </a:p>
          <a:p>
            <a:pPr marL="342900" marR="0" lvl="0" indent="-342900">
              <a:lnSpc>
                <a:spcPct val="107000"/>
              </a:lnSpc>
              <a:spcBef>
                <a:spcPts val="0"/>
              </a:spcBef>
              <a:spcAft>
                <a:spcPts val="800"/>
              </a:spcAft>
              <a:buFont typeface="+mj-lt"/>
              <a:buAutoNum type="alphaLcParenBoth"/>
            </a:pPr>
            <a:r>
              <a:rPr lang="en-US" sz="1800" b="1" kern="100" dirty="0">
                <a:solidFill>
                  <a:schemeClr val="tx1"/>
                </a:solidFill>
                <a:effectLst/>
                <a:ea typeface="Calibri" panose="020F0502020204030204" pitchFamily="34" charset="0"/>
                <a:cs typeface="Times New Roman" panose="02020603050405020304" pitchFamily="18" charset="0"/>
              </a:rPr>
              <a:t>USDA ReConnect</a:t>
            </a:r>
          </a:p>
          <a:p>
            <a:pPr marL="342900" marR="0" lvl="0" indent="-342900">
              <a:lnSpc>
                <a:spcPct val="107000"/>
              </a:lnSpc>
              <a:spcBef>
                <a:spcPts val="0"/>
              </a:spcBef>
              <a:spcAft>
                <a:spcPts val="800"/>
              </a:spcAft>
              <a:buFont typeface="+mj-lt"/>
              <a:buAutoNum type="alphaLcParenBoth"/>
            </a:pPr>
            <a:r>
              <a:rPr lang="en-US" sz="1800" b="1" kern="100" dirty="0">
                <a:solidFill>
                  <a:schemeClr val="tx1"/>
                </a:solidFill>
                <a:effectLst/>
                <a:ea typeface="Calibri" panose="020F0502020204030204" pitchFamily="34" charset="0"/>
                <a:cs typeface="Times New Roman" panose="02020603050405020304" pitchFamily="18" charset="0"/>
              </a:rPr>
              <a:t>RDOF (if recipient receives ongoing support today)</a:t>
            </a:r>
            <a:endParaRPr lang="en-US" sz="1800" kern="100" dirty="0">
              <a:solidFill>
                <a:schemeClr val="tx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662192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DF3DE-F5EE-16F0-FF23-5F72686D02A4}"/>
              </a:ext>
            </a:extLst>
          </p:cNvPr>
          <p:cNvSpPr>
            <a:spLocks noGrp="1"/>
          </p:cNvSpPr>
          <p:nvPr>
            <p:ph type="title"/>
          </p:nvPr>
        </p:nvSpPr>
        <p:spPr/>
        <p:txBody>
          <a:bodyPr/>
          <a:lstStyle/>
          <a:p>
            <a:r>
              <a:rPr lang="en-US" dirty="0"/>
              <a:t>Data Inputs</a:t>
            </a:r>
          </a:p>
        </p:txBody>
      </p:sp>
      <p:sp>
        <p:nvSpPr>
          <p:cNvPr id="3" name="Content Placeholder 2">
            <a:extLst>
              <a:ext uri="{FF2B5EF4-FFF2-40B4-BE49-F238E27FC236}">
                <a16:creationId xmlns:a16="http://schemas.microsoft.com/office/drawing/2014/main" id="{703A3E08-AE36-1AD0-958E-A8DA96C44A66}"/>
              </a:ext>
            </a:extLst>
          </p:cNvPr>
          <p:cNvSpPr>
            <a:spLocks noGrp="1"/>
          </p:cNvSpPr>
          <p:nvPr>
            <p:ph idx="1"/>
          </p:nvPr>
        </p:nvSpPr>
        <p:spPr/>
        <p:txBody>
          <a:bodyPr/>
          <a:lstStyle/>
          <a:p>
            <a:r>
              <a:rPr lang="en-US" dirty="0"/>
              <a:t>CQA Cost Model</a:t>
            </a:r>
          </a:p>
          <a:p>
            <a:r>
              <a:rPr lang="en-US" sz="1800" kern="100" dirty="0">
                <a:effectLst/>
                <a:latin typeface="Calibri" panose="020F0502020204030204" pitchFamily="34" charset="0"/>
                <a:ea typeface="Calibri" panose="020F0502020204030204" pitchFamily="34" charset="0"/>
                <a:cs typeface="Times New Roman" panose="02020603050405020304" pitchFamily="18" charset="0"/>
              </a:rPr>
              <a:t>Broadband Data Collection (BDC) wireline service data</a:t>
            </a:r>
          </a:p>
          <a:p>
            <a:r>
              <a:rPr lang="en-US" sz="1800" kern="100" dirty="0">
                <a:effectLst/>
                <a:latin typeface="Calibri" panose="020F0502020204030204" pitchFamily="34" charset="0"/>
                <a:ea typeface="Calibri" panose="020F0502020204030204" pitchFamily="34" charset="0"/>
                <a:cs typeface="Times New Roman" panose="02020603050405020304" pitchFamily="18" charset="0"/>
              </a:rPr>
              <a:t>Enhanced A-CAM location list</a:t>
            </a:r>
          </a:p>
          <a:p>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A-CAM area definition</a:t>
            </a:r>
          </a:p>
          <a:p>
            <a:r>
              <a:rPr lang="en-US" sz="1800" kern="100" dirty="0">
                <a:effectLst/>
                <a:latin typeface="Calibri" panose="020F0502020204030204" pitchFamily="34" charset="0"/>
                <a:ea typeface="Calibri" panose="020F0502020204030204" pitchFamily="34" charset="0"/>
                <a:cs typeface="Times New Roman" panose="02020603050405020304" pitchFamily="18" charset="0"/>
              </a:rPr>
              <a:t>Federal Support disbursements</a:t>
            </a:r>
          </a:p>
          <a:p>
            <a:r>
              <a:rPr lang="en-US" sz="1800" kern="100" dirty="0">
                <a:effectLst/>
                <a:latin typeface="Calibri" panose="020F0502020204030204" pitchFamily="34" charset="0"/>
                <a:ea typeface="Calibri" panose="020F0502020204030204" pitchFamily="34" charset="0"/>
                <a:cs typeface="Times New Roman" panose="02020603050405020304" pitchFamily="18" charset="0"/>
              </a:rPr>
              <a:t>High Cost area definition shapefile</a:t>
            </a:r>
          </a:p>
          <a:p>
            <a:r>
              <a:rPr lang="en-US" sz="1800" kern="100" dirty="0">
                <a:effectLst/>
                <a:latin typeface="Calibri" panose="020F0502020204030204" pitchFamily="34" charset="0"/>
                <a:ea typeface="Calibri" panose="020F0502020204030204" pitchFamily="34" charset="0"/>
                <a:cs typeface="Times New Roman" panose="02020603050405020304" pitchFamily="18" charset="0"/>
              </a:rPr>
              <a:t>Exchange Boundary Data</a:t>
            </a:r>
          </a:p>
          <a:p>
            <a:endParaRPr lang="en-US" dirty="0"/>
          </a:p>
        </p:txBody>
      </p:sp>
    </p:spTree>
    <p:extLst>
      <p:ext uri="{BB962C8B-B14F-4D97-AF65-F5344CB8AC3E}">
        <p14:creationId xmlns:p14="http://schemas.microsoft.com/office/powerpoint/2010/main" val="695940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087C4-364F-CDF7-5C30-873D5FEF1815}"/>
              </a:ext>
            </a:extLst>
          </p:cNvPr>
          <p:cNvSpPr>
            <a:spLocks noGrp="1"/>
          </p:cNvSpPr>
          <p:nvPr>
            <p:ph type="title"/>
          </p:nvPr>
        </p:nvSpPr>
        <p:spPr/>
        <p:txBody>
          <a:bodyPr/>
          <a:lstStyle/>
          <a:p>
            <a:endParaRPr lang="en-US"/>
          </a:p>
        </p:txBody>
      </p:sp>
      <p:graphicFrame>
        <p:nvGraphicFramePr>
          <p:cNvPr id="7" name="Content Placeholder 6">
            <a:extLst>
              <a:ext uri="{FF2B5EF4-FFF2-40B4-BE49-F238E27FC236}">
                <a16:creationId xmlns:a16="http://schemas.microsoft.com/office/drawing/2014/main" id="{31424489-94C7-F055-5981-6F0B491536BC}"/>
              </a:ext>
            </a:extLst>
          </p:cNvPr>
          <p:cNvGraphicFramePr>
            <a:graphicFrameLocks noGrp="1"/>
          </p:cNvGraphicFramePr>
          <p:nvPr>
            <p:ph idx="1"/>
            <p:extLst>
              <p:ext uri="{D42A27DB-BD31-4B8C-83A1-F6EECF244321}">
                <p14:modId xmlns:p14="http://schemas.microsoft.com/office/powerpoint/2010/main" val="3717883468"/>
              </p:ext>
            </p:extLst>
          </p:nvPr>
        </p:nvGraphicFramePr>
        <p:xfrm>
          <a:off x="225474" y="123878"/>
          <a:ext cx="11724789" cy="6655280"/>
        </p:xfrm>
        <a:graphic>
          <a:graphicData uri="http://schemas.openxmlformats.org/drawingml/2006/table">
            <a:tbl>
              <a:tblPr>
                <a:tableStyleId>{0505E3EF-67EA-436B-97B2-0124C06EBD24}</a:tableStyleId>
              </a:tblPr>
              <a:tblGrid>
                <a:gridCol w="2398610">
                  <a:extLst>
                    <a:ext uri="{9D8B030D-6E8A-4147-A177-3AD203B41FA5}">
                      <a16:colId xmlns:a16="http://schemas.microsoft.com/office/drawing/2014/main" val="874355980"/>
                    </a:ext>
                  </a:extLst>
                </a:gridCol>
                <a:gridCol w="1769240">
                  <a:extLst>
                    <a:ext uri="{9D8B030D-6E8A-4147-A177-3AD203B41FA5}">
                      <a16:colId xmlns:a16="http://schemas.microsoft.com/office/drawing/2014/main" val="1592226230"/>
                    </a:ext>
                  </a:extLst>
                </a:gridCol>
                <a:gridCol w="7556939">
                  <a:extLst>
                    <a:ext uri="{9D8B030D-6E8A-4147-A177-3AD203B41FA5}">
                      <a16:colId xmlns:a16="http://schemas.microsoft.com/office/drawing/2014/main" val="4006064512"/>
                    </a:ext>
                  </a:extLst>
                </a:gridCol>
              </a:tblGrid>
              <a:tr h="166382">
                <a:tc>
                  <a:txBody>
                    <a:bodyPr/>
                    <a:lstStyle/>
                    <a:p>
                      <a:pPr algn="l" fontAlgn="b"/>
                      <a:r>
                        <a:rPr lang="en-US" sz="1000" b="1" u="none" strike="noStrike" dirty="0">
                          <a:effectLst/>
                        </a:rPr>
                        <a:t>Columns</a:t>
                      </a:r>
                      <a:endParaRPr lang="en-US" sz="1000" b="1" i="0" u="none" strike="noStrike" dirty="0">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a:effectLst/>
                        </a:rPr>
                        <a:t>Value example</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a:effectLst/>
                        </a:rPr>
                        <a:t>Description</a:t>
                      </a:r>
                      <a:endParaRPr lang="en-US" sz="1000" b="1" i="0" u="none" strike="noStrike">
                        <a:solidFill>
                          <a:srgbClr val="000000"/>
                        </a:solidFill>
                        <a:effectLst/>
                        <a:latin typeface="Calibri" panose="020F0502020204030204" pitchFamily="34" charset="0"/>
                      </a:endParaRPr>
                    </a:p>
                  </a:txBody>
                  <a:tcPr marL="4228" marR="4228" marT="4228" marB="0" anchor="b"/>
                </a:tc>
                <a:extLst>
                  <a:ext uri="{0D108BD9-81ED-4DB2-BD59-A6C34878D82A}">
                    <a16:rowId xmlns:a16="http://schemas.microsoft.com/office/drawing/2014/main" val="2794175736"/>
                  </a:ext>
                </a:extLst>
              </a:tr>
              <a:tr h="166382">
                <a:tc>
                  <a:txBody>
                    <a:bodyPr/>
                    <a:lstStyle/>
                    <a:p>
                      <a:pPr algn="l" fontAlgn="b"/>
                      <a:r>
                        <a:rPr lang="en-US" sz="1000" b="1" u="none" strike="noStrike" dirty="0">
                          <a:effectLst/>
                        </a:rPr>
                        <a:t>location_id</a:t>
                      </a:r>
                      <a:endParaRPr lang="en-US" sz="1000" b="1" i="0" u="none" strike="noStrike" dirty="0">
                        <a:solidFill>
                          <a:srgbClr val="000000"/>
                        </a:solidFill>
                        <a:effectLst/>
                        <a:latin typeface="Calibri" panose="020F0502020204030204" pitchFamily="34" charset="0"/>
                      </a:endParaRPr>
                    </a:p>
                  </a:txBody>
                  <a:tcPr marL="4228" marR="4228" marT="4228" marB="0" anchor="b"/>
                </a:tc>
                <a:tc>
                  <a:txBody>
                    <a:bodyPr/>
                    <a:lstStyle/>
                    <a:p>
                      <a:pPr algn="r" fontAlgn="b"/>
                      <a:r>
                        <a:rPr lang="en-US" sz="1000" b="1" u="none" strike="noStrike">
                          <a:effectLst/>
                        </a:rPr>
                        <a:t>1000000001</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a:effectLst/>
                        </a:rPr>
                        <a:t>Unique ID for the Fabric location.</a:t>
                      </a:r>
                      <a:endParaRPr lang="en-US" sz="1000" b="1" i="0" u="none" strike="noStrike">
                        <a:solidFill>
                          <a:srgbClr val="000000"/>
                        </a:solidFill>
                        <a:effectLst/>
                        <a:latin typeface="Calibri" panose="020F0502020204030204" pitchFamily="34" charset="0"/>
                      </a:endParaRPr>
                    </a:p>
                  </a:txBody>
                  <a:tcPr marL="4228" marR="4228" marT="4228" marB="0" anchor="b"/>
                </a:tc>
                <a:extLst>
                  <a:ext uri="{0D108BD9-81ED-4DB2-BD59-A6C34878D82A}">
                    <a16:rowId xmlns:a16="http://schemas.microsoft.com/office/drawing/2014/main" val="501813984"/>
                  </a:ext>
                </a:extLst>
              </a:tr>
              <a:tr h="166382">
                <a:tc>
                  <a:txBody>
                    <a:bodyPr/>
                    <a:lstStyle/>
                    <a:p>
                      <a:pPr algn="l" fontAlgn="b"/>
                      <a:r>
                        <a:rPr lang="en-US" sz="1000" b="1" u="none" strike="noStrike">
                          <a:effectLst/>
                        </a:rPr>
                        <a:t>CB</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r" fontAlgn="b"/>
                      <a:r>
                        <a:rPr lang="en-US" sz="1000" b="1" u="none" strike="noStrike">
                          <a:effectLst/>
                        </a:rPr>
                        <a:t>310550022002006</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a:effectLst/>
                        </a:rPr>
                        <a:t>15-digit 2020 U.S. Census Bureau FIPS code for the census block</a:t>
                      </a:r>
                      <a:endParaRPr lang="en-US" sz="1000" b="1" i="0" u="none" strike="noStrike">
                        <a:solidFill>
                          <a:srgbClr val="000000"/>
                        </a:solidFill>
                        <a:effectLst/>
                        <a:latin typeface="Calibri" panose="020F0502020204030204" pitchFamily="34" charset="0"/>
                      </a:endParaRPr>
                    </a:p>
                  </a:txBody>
                  <a:tcPr marL="4228" marR="4228" marT="4228" marB="0" anchor="b"/>
                </a:tc>
                <a:extLst>
                  <a:ext uri="{0D108BD9-81ED-4DB2-BD59-A6C34878D82A}">
                    <a16:rowId xmlns:a16="http://schemas.microsoft.com/office/drawing/2014/main" val="2356543714"/>
                  </a:ext>
                </a:extLst>
              </a:tr>
              <a:tr h="166382">
                <a:tc>
                  <a:txBody>
                    <a:bodyPr/>
                    <a:lstStyle/>
                    <a:p>
                      <a:pPr algn="l" fontAlgn="b"/>
                      <a:r>
                        <a:rPr lang="en-US" sz="1000" b="1" u="none" strike="noStrike" dirty="0">
                          <a:effectLst/>
                        </a:rPr>
                        <a:t>ServiceArea</a:t>
                      </a:r>
                      <a:endParaRPr lang="en-US" sz="1000" b="1" i="0" u="none" strike="noStrike" dirty="0">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a:effectLst/>
                        </a:rPr>
                        <a:t>OMAHNENW</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a:effectLst/>
                        </a:rPr>
                        <a:t>State defined CLLI code of the serving area the location falls in.</a:t>
                      </a:r>
                      <a:endParaRPr lang="en-US" sz="1000" b="1" i="0" u="none" strike="noStrike">
                        <a:solidFill>
                          <a:srgbClr val="000000"/>
                        </a:solidFill>
                        <a:effectLst/>
                        <a:latin typeface="Calibri" panose="020F0502020204030204" pitchFamily="34" charset="0"/>
                      </a:endParaRPr>
                    </a:p>
                  </a:txBody>
                  <a:tcPr marL="4228" marR="4228" marT="4228" marB="0" anchor="b"/>
                </a:tc>
                <a:extLst>
                  <a:ext uri="{0D108BD9-81ED-4DB2-BD59-A6C34878D82A}">
                    <a16:rowId xmlns:a16="http://schemas.microsoft.com/office/drawing/2014/main" val="2236531355"/>
                  </a:ext>
                </a:extLst>
              </a:tr>
              <a:tr h="166382">
                <a:tc>
                  <a:txBody>
                    <a:bodyPr/>
                    <a:lstStyle/>
                    <a:p>
                      <a:pPr algn="l" fontAlgn="b"/>
                      <a:r>
                        <a:rPr lang="en-US" sz="1000" b="1" u="none" strike="noStrike" dirty="0">
                          <a:effectLst/>
                        </a:rPr>
                        <a:t>SAState</a:t>
                      </a:r>
                      <a:endParaRPr lang="en-US" sz="1000" b="1" i="0" u="none" strike="noStrike" dirty="0">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a:effectLst/>
                        </a:rPr>
                        <a:t>NE</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a:effectLst/>
                        </a:rPr>
                        <a:t>State USPS</a:t>
                      </a:r>
                      <a:endParaRPr lang="en-US" sz="1000" b="1" i="0" u="none" strike="noStrike">
                        <a:solidFill>
                          <a:srgbClr val="000000"/>
                        </a:solidFill>
                        <a:effectLst/>
                        <a:latin typeface="Calibri" panose="020F0502020204030204" pitchFamily="34" charset="0"/>
                      </a:endParaRPr>
                    </a:p>
                  </a:txBody>
                  <a:tcPr marL="4228" marR="4228" marT="4228" marB="0" anchor="b"/>
                </a:tc>
                <a:extLst>
                  <a:ext uri="{0D108BD9-81ED-4DB2-BD59-A6C34878D82A}">
                    <a16:rowId xmlns:a16="http://schemas.microsoft.com/office/drawing/2014/main" val="3938456099"/>
                  </a:ext>
                </a:extLst>
              </a:tr>
              <a:tr h="166382">
                <a:tc>
                  <a:txBody>
                    <a:bodyPr/>
                    <a:lstStyle/>
                    <a:p>
                      <a:pPr algn="l" fontAlgn="b"/>
                      <a:r>
                        <a:rPr lang="en-US" sz="1000" b="1" u="none" strike="noStrike">
                          <a:effectLst/>
                        </a:rPr>
                        <a:t>ShortName</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a:effectLst/>
                        </a:rPr>
                        <a:t>CEN</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a:effectLst/>
                        </a:rPr>
                        <a:t>Company Short Name</a:t>
                      </a:r>
                      <a:endParaRPr lang="en-US" sz="1000" b="1" i="0" u="none" strike="noStrike">
                        <a:solidFill>
                          <a:srgbClr val="000000"/>
                        </a:solidFill>
                        <a:effectLst/>
                        <a:latin typeface="Calibri" panose="020F0502020204030204" pitchFamily="34" charset="0"/>
                      </a:endParaRPr>
                    </a:p>
                  </a:txBody>
                  <a:tcPr marL="4228" marR="4228" marT="4228" marB="0" anchor="b"/>
                </a:tc>
                <a:extLst>
                  <a:ext uri="{0D108BD9-81ED-4DB2-BD59-A6C34878D82A}">
                    <a16:rowId xmlns:a16="http://schemas.microsoft.com/office/drawing/2014/main" val="2604056987"/>
                  </a:ext>
                </a:extLst>
              </a:tr>
              <a:tr h="166382">
                <a:tc>
                  <a:txBody>
                    <a:bodyPr/>
                    <a:lstStyle/>
                    <a:p>
                      <a:pPr algn="l" fontAlgn="b"/>
                      <a:r>
                        <a:rPr lang="en-US" sz="1000" b="1" u="none" strike="noStrike">
                          <a:effectLst/>
                        </a:rPr>
                        <a:t>ReportingSAC</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r" fontAlgn="b"/>
                      <a:r>
                        <a:rPr lang="en-US" sz="1000" b="1" u="none" strike="noStrike">
                          <a:effectLst/>
                        </a:rPr>
                        <a:t>375143</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a:effectLst/>
                        </a:rPr>
                        <a:t>SAC</a:t>
                      </a:r>
                      <a:endParaRPr lang="en-US" sz="1000" b="1" i="0" u="none" strike="noStrike">
                        <a:solidFill>
                          <a:srgbClr val="000000"/>
                        </a:solidFill>
                        <a:effectLst/>
                        <a:latin typeface="Calibri" panose="020F0502020204030204" pitchFamily="34" charset="0"/>
                      </a:endParaRPr>
                    </a:p>
                  </a:txBody>
                  <a:tcPr marL="4228" marR="4228" marT="4228" marB="0" anchor="b"/>
                </a:tc>
                <a:extLst>
                  <a:ext uri="{0D108BD9-81ED-4DB2-BD59-A6C34878D82A}">
                    <a16:rowId xmlns:a16="http://schemas.microsoft.com/office/drawing/2014/main" val="4056431183"/>
                  </a:ext>
                </a:extLst>
              </a:tr>
              <a:tr h="166382">
                <a:tc>
                  <a:txBody>
                    <a:bodyPr/>
                    <a:lstStyle/>
                    <a:p>
                      <a:pPr algn="l" fontAlgn="b"/>
                      <a:r>
                        <a:rPr lang="en-US" sz="1000" b="1" u="none" strike="noStrike" dirty="0">
                          <a:effectLst/>
                        </a:rPr>
                        <a:t>ReportingStudyAreaName</a:t>
                      </a:r>
                      <a:endParaRPr lang="en-US" sz="1000" b="1" i="0" u="none" strike="noStrike" dirty="0">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a:effectLst/>
                        </a:rPr>
                        <a:t>Qwest Corporation</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a:effectLst/>
                        </a:rPr>
                        <a:t>Company Long Name</a:t>
                      </a:r>
                      <a:endParaRPr lang="en-US" sz="1000" b="1" i="0" u="none" strike="noStrike">
                        <a:solidFill>
                          <a:srgbClr val="000000"/>
                        </a:solidFill>
                        <a:effectLst/>
                        <a:latin typeface="Calibri" panose="020F0502020204030204" pitchFamily="34" charset="0"/>
                      </a:endParaRPr>
                    </a:p>
                  </a:txBody>
                  <a:tcPr marL="4228" marR="4228" marT="4228" marB="0" anchor="b"/>
                </a:tc>
                <a:extLst>
                  <a:ext uri="{0D108BD9-81ED-4DB2-BD59-A6C34878D82A}">
                    <a16:rowId xmlns:a16="http://schemas.microsoft.com/office/drawing/2014/main" val="1405362646"/>
                  </a:ext>
                </a:extLst>
              </a:tr>
              <a:tr h="166382">
                <a:tc>
                  <a:txBody>
                    <a:bodyPr/>
                    <a:lstStyle/>
                    <a:p>
                      <a:pPr algn="l" fontAlgn="b"/>
                      <a:r>
                        <a:rPr lang="en-US" sz="1000" b="1" u="none" strike="noStrike" dirty="0">
                          <a:effectLst/>
                        </a:rPr>
                        <a:t>RORorPC</a:t>
                      </a:r>
                      <a:endParaRPr lang="en-US" sz="1000" b="1" i="0" u="none" strike="noStrike" dirty="0">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a:effectLst/>
                        </a:rPr>
                        <a:t>PC</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a:effectLst/>
                        </a:rPr>
                        <a:t>Rate of Return or Price Cap</a:t>
                      </a:r>
                      <a:endParaRPr lang="en-US" sz="1000" b="1" i="0" u="none" strike="noStrike">
                        <a:solidFill>
                          <a:srgbClr val="000000"/>
                        </a:solidFill>
                        <a:effectLst/>
                        <a:latin typeface="Calibri" panose="020F0502020204030204" pitchFamily="34" charset="0"/>
                      </a:endParaRPr>
                    </a:p>
                  </a:txBody>
                  <a:tcPr marL="4228" marR="4228" marT="4228" marB="0" anchor="b"/>
                </a:tc>
                <a:extLst>
                  <a:ext uri="{0D108BD9-81ED-4DB2-BD59-A6C34878D82A}">
                    <a16:rowId xmlns:a16="http://schemas.microsoft.com/office/drawing/2014/main" val="326457966"/>
                  </a:ext>
                </a:extLst>
              </a:tr>
              <a:tr h="166382">
                <a:tc>
                  <a:txBody>
                    <a:bodyPr/>
                    <a:lstStyle/>
                    <a:p>
                      <a:pPr algn="l" fontAlgn="b"/>
                      <a:r>
                        <a:rPr lang="en-US" sz="1000" b="1" u="none" strike="noStrike">
                          <a:effectLst/>
                        </a:rPr>
                        <a:t>OCN</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r" fontAlgn="b"/>
                      <a:r>
                        <a:rPr lang="en-US" sz="1000" b="1" u="none" strike="noStrike">
                          <a:effectLst/>
                        </a:rPr>
                        <a:t>9631</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a:effectLst/>
                        </a:rPr>
                        <a:t>OCN</a:t>
                      </a:r>
                      <a:endParaRPr lang="en-US" sz="1000" b="1" i="0" u="none" strike="noStrike">
                        <a:solidFill>
                          <a:srgbClr val="000000"/>
                        </a:solidFill>
                        <a:effectLst/>
                        <a:latin typeface="Calibri" panose="020F0502020204030204" pitchFamily="34" charset="0"/>
                      </a:endParaRPr>
                    </a:p>
                  </a:txBody>
                  <a:tcPr marL="4228" marR="4228" marT="4228" marB="0" anchor="b"/>
                </a:tc>
                <a:extLst>
                  <a:ext uri="{0D108BD9-81ED-4DB2-BD59-A6C34878D82A}">
                    <a16:rowId xmlns:a16="http://schemas.microsoft.com/office/drawing/2014/main" val="3125254929"/>
                  </a:ext>
                </a:extLst>
              </a:tr>
              <a:tr h="166382">
                <a:tc>
                  <a:txBody>
                    <a:bodyPr/>
                    <a:lstStyle/>
                    <a:p>
                      <a:pPr algn="l" fontAlgn="b"/>
                      <a:r>
                        <a:rPr lang="en-US" sz="1000" b="1" u="none" strike="noStrike" dirty="0">
                          <a:effectLst/>
                        </a:rPr>
                        <a:t>CDPlaceFIPS</a:t>
                      </a:r>
                      <a:endParaRPr lang="en-US" sz="1000" b="1" i="0" u="none" strike="noStrike" dirty="0">
                        <a:solidFill>
                          <a:srgbClr val="000000"/>
                        </a:solidFill>
                        <a:effectLst/>
                        <a:latin typeface="Calibri" panose="020F0502020204030204" pitchFamily="34" charset="0"/>
                      </a:endParaRPr>
                    </a:p>
                  </a:txBody>
                  <a:tcPr marL="4228" marR="4228" marT="4228" marB="0" anchor="b"/>
                </a:tc>
                <a:tc>
                  <a:txBody>
                    <a:bodyPr/>
                    <a:lstStyle/>
                    <a:p>
                      <a:pPr algn="r" fontAlgn="b"/>
                      <a:r>
                        <a:rPr lang="en-US" sz="1000" b="1" u="none" strike="noStrike">
                          <a:effectLst/>
                        </a:rPr>
                        <a:t>3137000</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a:effectLst/>
                        </a:rPr>
                        <a:t>Census defined place FIPS</a:t>
                      </a:r>
                      <a:endParaRPr lang="en-US" sz="1000" b="1" i="0" u="none" strike="noStrike">
                        <a:solidFill>
                          <a:srgbClr val="000000"/>
                        </a:solidFill>
                        <a:effectLst/>
                        <a:latin typeface="Calibri" panose="020F0502020204030204" pitchFamily="34" charset="0"/>
                      </a:endParaRPr>
                    </a:p>
                  </a:txBody>
                  <a:tcPr marL="4228" marR="4228" marT="4228" marB="0" anchor="b"/>
                </a:tc>
                <a:extLst>
                  <a:ext uri="{0D108BD9-81ED-4DB2-BD59-A6C34878D82A}">
                    <a16:rowId xmlns:a16="http://schemas.microsoft.com/office/drawing/2014/main" val="1746086564"/>
                  </a:ext>
                </a:extLst>
              </a:tr>
              <a:tr h="166382">
                <a:tc>
                  <a:txBody>
                    <a:bodyPr/>
                    <a:lstStyle/>
                    <a:p>
                      <a:pPr algn="l" fontAlgn="b"/>
                      <a:r>
                        <a:rPr lang="en-US" sz="1000" b="1" u="none" strike="noStrike" dirty="0">
                          <a:effectLst/>
                        </a:rPr>
                        <a:t>PlaceName</a:t>
                      </a:r>
                      <a:endParaRPr lang="en-US" sz="1000" b="1" i="0" u="none" strike="noStrike" dirty="0">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a:effectLst/>
                        </a:rPr>
                        <a:t>Omaha</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a:effectLst/>
                        </a:rPr>
                        <a:t>Census defined place name</a:t>
                      </a:r>
                      <a:endParaRPr lang="en-US" sz="1000" b="1" i="0" u="none" strike="noStrike">
                        <a:solidFill>
                          <a:srgbClr val="000000"/>
                        </a:solidFill>
                        <a:effectLst/>
                        <a:latin typeface="Calibri" panose="020F0502020204030204" pitchFamily="34" charset="0"/>
                      </a:endParaRPr>
                    </a:p>
                  </a:txBody>
                  <a:tcPr marL="4228" marR="4228" marT="4228" marB="0" anchor="b"/>
                </a:tc>
                <a:extLst>
                  <a:ext uri="{0D108BD9-81ED-4DB2-BD59-A6C34878D82A}">
                    <a16:rowId xmlns:a16="http://schemas.microsoft.com/office/drawing/2014/main" val="2563309080"/>
                  </a:ext>
                </a:extLst>
              </a:tr>
              <a:tr h="166382">
                <a:tc>
                  <a:txBody>
                    <a:bodyPr/>
                    <a:lstStyle/>
                    <a:p>
                      <a:pPr algn="l" fontAlgn="b"/>
                      <a:r>
                        <a:rPr lang="en-US" sz="1000" b="1" u="none" strike="noStrike" dirty="0">
                          <a:effectLst/>
                        </a:rPr>
                        <a:t>TotalInvestment</a:t>
                      </a:r>
                      <a:endParaRPr lang="en-US" sz="1000" b="1" i="0" u="none" strike="noStrike" dirty="0">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a:effectLst/>
                        </a:rPr>
                        <a:t> $                        72,000 </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a:effectLst/>
                        </a:rPr>
                        <a:t>Total network investment.</a:t>
                      </a:r>
                      <a:endParaRPr lang="en-US" sz="1000" b="1" i="0" u="none" strike="noStrike">
                        <a:solidFill>
                          <a:srgbClr val="000000"/>
                        </a:solidFill>
                        <a:effectLst/>
                        <a:latin typeface="Calibri" panose="020F0502020204030204" pitchFamily="34" charset="0"/>
                      </a:endParaRPr>
                    </a:p>
                  </a:txBody>
                  <a:tcPr marL="4228" marR="4228" marT="4228" marB="0" anchor="b"/>
                </a:tc>
                <a:extLst>
                  <a:ext uri="{0D108BD9-81ED-4DB2-BD59-A6C34878D82A}">
                    <a16:rowId xmlns:a16="http://schemas.microsoft.com/office/drawing/2014/main" val="2147688580"/>
                  </a:ext>
                </a:extLst>
              </a:tr>
              <a:tr h="166382">
                <a:tc>
                  <a:txBody>
                    <a:bodyPr/>
                    <a:lstStyle/>
                    <a:p>
                      <a:pPr algn="l" fontAlgn="b"/>
                      <a:r>
                        <a:rPr lang="en-US" sz="1000" b="1" u="none" strike="noStrike">
                          <a:effectLst/>
                        </a:rPr>
                        <a:t>TotalOpexCost</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a:effectLst/>
                        </a:rPr>
                        <a:t> $                          1,650 </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a:effectLst/>
                        </a:rPr>
                        <a:t>Mothly recurring operating expenses</a:t>
                      </a:r>
                      <a:endParaRPr lang="en-US" sz="1000" b="1" i="0" u="none" strike="noStrike">
                        <a:solidFill>
                          <a:srgbClr val="000000"/>
                        </a:solidFill>
                        <a:effectLst/>
                        <a:latin typeface="Calibri" panose="020F0502020204030204" pitchFamily="34" charset="0"/>
                      </a:endParaRPr>
                    </a:p>
                  </a:txBody>
                  <a:tcPr marL="4228" marR="4228" marT="4228" marB="0" anchor="b"/>
                </a:tc>
                <a:extLst>
                  <a:ext uri="{0D108BD9-81ED-4DB2-BD59-A6C34878D82A}">
                    <a16:rowId xmlns:a16="http://schemas.microsoft.com/office/drawing/2014/main" val="2783134056"/>
                  </a:ext>
                </a:extLst>
              </a:tr>
              <a:tr h="166382">
                <a:tc>
                  <a:txBody>
                    <a:bodyPr/>
                    <a:lstStyle/>
                    <a:p>
                      <a:pPr algn="l" fontAlgn="b"/>
                      <a:r>
                        <a:rPr lang="en-US" sz="1000" b="1" u="none" strike="noStrike" dirty="0">
                          <a:effectLst/>
                        </a:rPr>
                        <a:t>CapitalCost</a:t>
                      </a:r>
                      <a:endParaRPr lang="en-US" sz="1000" b="1" i="0" u="none" strike="noStrike" dirty="0">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a:effectLst/>
                        </a:rPr>
                        <a:t> $                             700 </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a:effectLst/>
                        </a:rPr>
                        <a:t>Monthly recurring capital costs</a:t>
                      </a:r>
                      <a:endParaRPr lang="en-US" sz="1000" b="1" i="0" u="none" strike="noStrike">
                        <a:solidFill>
                          <a:srgbClr val="000000"/>
                        </a:solidFill>
                        <a:effectLst/>
                        <a:latin typeface="Calibri" panose="020F0502020204030204" pitchFamily="34" charset="0"/>
                      </a:endParaRPr>
                    </a:p>
                  </a:txBody>
                  <a:tcPr marL="4228" marR="4228" marT="4228" marB="0" anchor="b"/>
                </a:tc>
                <a:extLst>
                  <a:ext uri="{0D108BD9-81ED-4DB2-BD59-A6C34878D82A}">
                    <a16:rowId xmlns:a16="http://schemas.microsoft.com/office/drawing/2014/main" val="2306950986"/>
                  </a:ext>
                </a:extLst>
              </a:tr>
              <a:tr h="166382">
                <a:tc>
                  <a:txBody>
                    <a:bodyPr/>
                    <a:lstStyle/>
                    <a:p>
                      <a:pPr algn="l" fontAlgn="b"/>
                      <a:r>
                        <a:rPr lang="en-US" sz="1000" b="1" u="none" strike="noStrike">
                          <a:effectLst/>
                        </a:rPr>
                        <a:t>Node0Electronics</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a:effectLst/>
                        </a:rPr>
                        <a:t> $                        10,000 </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a:effectLst/>
                        </a:rPr>
                        <a:t>Node0 (central office and interoffice related) electronics investments</a:t>
                      </a:r>
                      <a:endParaRPr lang="en-US" sz="1000" b="1" i="0" u="none" strike="noStrike">
                        <a:solidFill>
                          <a:srgbClr val="000000"/>
                        </a:solidFill>
                        <a:effectLst/>
                        <a:latin typeface="Calibri" panose="020F0502020204030204" pitchFamily="34" charset="0"/>
                      </a:endParaRPr>
                    </a:p>
                  </a:txBody>
                  <a:tcPr marL="4228" marR="4228" marT="4228" marB="0" anchor="b"/>
                </a:tc>
                <a:extLst>
                  <a:ext uri="{0D108BD9-81ED-4DB2-BD59-A6C34878D82A}">
                    <a16:rowId xmlns:a16="http://schemas.microsoft.com/office/drawing/2014/main" val="4226453549"/>
                  </a:ext>
                </a:extLst>
              </a:tr>
              <a:tr h="166382">
                <a:tc>
                  <a:txBody>
                    <a:bodyPr/>
                    <a:lstStyle/>
                    <a:p>
                      <a:pPr algn="l" fontAlgn="b"/>
                      <a:r>
                        <a:rPr lang="en-US" sz="1000" b="1" u="none" strike="noStrike">
                          <a:effectLst/>
                        </a:rPr>
                        <a:t>Node0Facilities</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dirty="0">
                          <a:effectLst/>
                        </a:rPr>
                        <a:t> $                          2,000 </a:t>
                      </a:r>
                      <a:endParaRPr lang="en-US" sz="1000" b="1" i="0" u="none" strike="noStrike" dirty="0">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dirty="0">
                          <a:effectLst/>
                        </a:rPr>
                        <a:t>Node0 outside plant investment</a:t>
                      </a:r>
                      <a:endParaRPr lang="en-US" sz="1000" b="1" i="0" u="none" strike="noStrike" dirty="0">
                        <a:solidFill>
                          <a:srgbClr val="000000"/>
                        </a:solidFill>
                        <a:effectLst/>
                        <a:latin typeface="Calibri" panose="020F0502020204030204" pitchFamily="34" charset="0"/>
                      </a:endParaRPr>
                    </a:p>
                  </a:txBody>
                  <a:tcPr marL="4228" marR="4228" marT="4228" marB="0" anchor="b"/>
                </a:tc>
                <a:extLst>
                  <a:ext uri="{0D108BD9-81ED-4DB2-BD59-A6C34878D82A}">
                    <a16:rowId xmlns:a16="http://schemas.microsoft.com/office/drawing/2014/main" val="3161657010"/>
                  </a:ext>
                </a:extLst>
              </a:tr>
              <a:tr h="166382">
                <a:tc>
                  <a:txBody>
                    <a:bodyPr/>
                    <a:lstStyle/>
                    <a:p>
                      <a:pPr algn="l" fontAlgn="b"/>
                      <a:r>
                        <a:rPr lang="en-US" sz="1000" b="1" u="none" strike="noStrike" dirty="0">
                          <a:effectLst/>
                        </a:rPr>
                        <a:t>Node2</a:t>
                      </a:r>
                      <a:endParaRPr lang="en-US" sz="1000" b="1" i="0" u="none" strike="noStrike" dirty="0">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a:effectLst/>
                        </a:rPr>
                        <a:t> $                        10,000 </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a:effectLst/>
                        </a:rPr>
                        <a:t>Loop feeder investments</a:t>
                      </a:r>
                      <a:endParaRPr lang="en-US" sz="1000" b="1" i="0" u="none" strike="noStrike">
                        <a:solidFill>
                          <a:srgbClr val="000000"/>
                        </a:solidFill>
                        <a:effectLst/>
                        <a:latin typeface="Calibri" panose="020F0502020204030204" pitchFamily="34" charset="0"/>
                      </a:endParaRPr>
                    </a:p>
                  </a:txBody>
                  <a:tcPr marL="4228" marR="4228" marT="4228" marB="0" anchor="b"/>
                </a:tc>
                <a:extLst>
                  <a:ext uri="{0D108BD9-81ED-4DB2-BD59-A6C34878D82A}">
                    <a16:rowId xmlns:a16="http://schemas.microsoft.com/office/drawing/2014/main" val="982846633"/>
                  </a:ext>
                </a:extLst>
              </a:tr>
              <a:tr h="166382">
                <a:tc>
                  <a:txBody>
                    <a:bodyPr/>
                    <a:lstStyle/>
                    <a:p>
                      <a:pPr algn="l" fontAlgn="b"/>
                      <a:r>
                        <a:rPr lang="en-US" sz="1000" b="1" u="none" strike="noStrike">
                          <a:effectLst/>
                        </a:rPr>
                        <a:t>Node3</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a:effectLst/>
                        </a:rPr>
                        <a:t> $                        15,000 </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a:effectLst/>
                        </a:rPr>
                        <a:t>Loop distribution investments</a:t>
                      </a:r>
                      <a:endParaRPr lang="en-US" sz="1000" b="1" i="0" u="none" strike="noStrike">
                        <a:solidFill>
                          <a:srgbClr val="000000"/>
                        </a:solidFill>
                        <a:effectLst/>
                        <a:latin typeface="Calibri" panose="020F0502020204030204" pitchFamily="34" charset="0"/>
                      </a:endParaRPr>
                    </a:p>
                  </a:txBody>
                  <a:tcPr marL="4228" marR="4228" marT="4228" marB="0" anchor="b"/>
                </a:tc>
                <a:extLst>
                  <a:ext uri="{0D108BD9-81ED-4DB2-BD59-A6C34878D82A}">
                    <a16:rowId xmlns:a16="http://schemas.microsoft.com/office/drawing/2014/main" val="261830903"/>
                  </a:ext>
                </a:extLst>
              </a:tr>
              <a:tr h="166382">
                <a:tc>
                  <a:txBody>
                    <a:bodyPr/>
                    <a:lstStyle/>
                    <a:p>
                      <a:pPr algn="l" fontAlgn="b"/>
                      <a:r>
                        <a:rPr lang="en-US" sz="1000" b="1" u="none" strike="noStrike">
                          <a:effectLst/>
                        </a:rPr>
                        <a:t>Node4</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dirty="0">
                          <a:effectLst/>
                        </a:rPr>
                        <a:t> $                        20,000 </a:t>
                      </a:r>
                      <a:endParaRPr lang="en-US" sz="1000" b="1" i="0" u="none" strike="noStrike" dirty="0">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a:effectLst/>
                        </a:rPr>
                        <a:t>Loop drop and ONT investments</a:t>
                      </a:r>
                      <a:endParaRPr lang="en-US" sz="1000" b="1" i="0" u="none" strike="noStrike">
                        <a:solidFill>
                          <a:srgbClr val="000000"/>
                        </a:solidFill>
                        <a:effectLst/>
                        <a:latin typeface="Calibri" panose="020F0502020204030204" pitchFamily="34" charset="0"/>
                      </a:endParaRPr>
                    </a:p>
                  </a:txBody>
                  <a:tcPr marL="4228" marR="4228" marT="4228" marB="0" anchor="b"/>
                </a:tc>
                <a:extLst>
                  <a:ext uri="{0D108BD9-81ED-4DB2-BD59-A6C34878D82A}">
                    <a16:rowId xmlns:a16="http://schemas.microsoft.com/office/drawing/2014/main" val="2934642987"/>
                  </a:ext>
                </a:extLst>
              </a:tr>
              <a:tr h="166382">
                <a:tc>
                  <a:txBody>
                    <a:bodyPr/>
                    <a:lstStyle/>
                    <a:p>
                      <a:pPr algn="l" fontAlgn="b"/>
                      <a:r>
                        <a:rPr lang="en-US" sz="1000" b="1" u="none" strike="noStrike" dirty="0">
                          <a:effectLst/>
                        </a:rPr>
                        <a:t>Node0LandB</a:t>
                      </a:r>
                      <a:endParaRPr lang="en-US" sz="1000" b="1" i="0" u="none" strike="noStrike" dirty="0">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a:effectLst/>
                        </a:rPr>
                        <a:t> $                        15,000 </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a:effectLst/>
                        </a:rPr>
                        <a:t>Land and Building investments</a:t>
                      </a:r>
                      <a:endParaRPr lang="en-US" sz="1000" b="1" i="0" u="none" strike="noStrike">
                        <a:solidFill>
                          <a:srgbClr val="000000"/>
                        </a:solidFill>
                        <a:effectLst/>
                        <a:latin typeface="Calibri" panose="020F0502020204030204" pitchFamily="34" charset="0"/>
                      </a:endParaRPr>
                    </a:p>
                  </a:txBody>
                  <a:tcPr marL="4228" marR="4228" marT="4228" marB="0" anchor="b"/>
                </a:tc>
                <a:extLst>
                  <a:ext uri="{0D108BD9-81ED-4DB2-BD59-A6C34878D82A}">
                    <a16:rowId xmlns:a16="http://schemas.microsoft.com/office/drawing/2014/main" val="3823618758"/>
                  </a:ext>
                </a:extLst>
              </a:tr>
              <a:tr h="166382">
                <a:tc>
                  <a:txBody>
                    <a:bodyPr/>
                    <a:lstStyle/>
                    <a:p>
                      <a:pPr algn="l" fontAlgn="b"/>
                      <a:r>
                        <a:rPr lang="en-US" sz="1000" b="1" u="none" strike="noStrike">
                          <a:effectLst/>
                        </a:rPr>
                        <a:t>NetworkOperationsPSOpex</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a:effectLst/>
                        </a:rPr>
                        <a:t> $                             100 </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a:effectLst/>
                        </a:rPr>
                        <a:t>Monthly recurring plant specific operating expenses</a:t>
                      </a:r>
                      <a:endParaRPr lang="en-US" sz="1000" b="1" i="0" u="none" strike="noStrike">
                        <a:solidFill>
                          <a:srgbClr val="000000"/>
                        </a:solidFill>
                        <a:effectLst/>
                        <a:latin typeface="Calibri" panose="020F0502020204030204" pitchFamily="34" charset="0"/>
                      </a:endParaRPr>
                    </a:p>
                  </a:txBody>
                  <a:tcPr marL="4228" marR="4228" marT="4228" marB="0" anchor="b"/>
                </a:tc>
                <a:extLst>
                  <a:ext uri="{0D108BD9-81ED-4DB2-BD59-A6C34878D82A}">
                    <a16:rowId xmlns:a16="http://schemas.microsoft.com/office/drawing/2014/main" val="1948024754"/>
                  </a:ext>
                </a:extLst>
              </a:tr>
              <a:tr h="166382">
                <a:tc>
                  <a:txBody>
                    <a:bodyPr/>
                    <a:lstStyle/>
                    <a:p>
                      <a:pPr algn="l" fontAlgn="b"/>
                      <a:r>
                        <a:rPr lang="en-US" sz="1000" b="1" u="none" strike="noStrike">
                          <a:effectLst/>
                        </a:rPr>
                        <a:t>NetworkOperationsNPSOpex</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a:effectLst/>
                        </a:rPr>
                        <a:t> $                             200 </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a:effectLst/>
                        </a:rPr>
                        <a:t>Monthly recurring non plant specific operating Expenses</a:t>
                      </a:r>
                      <a:endParaRPr lang="en-US" sz="1000" b="1" i="0" u="none" strike="noStrike">
                        <a:solidFill>
                          <a:srgbClr val="000000"/>
                        </a:solidFill>
                        <a:effectLst/>
                        <a:latin typeface="Calibri" panose="020F0502020204030204" pitchFamily="34" charset="0"/>
                      </a:endParaRPr>
                    </a:p>
                  </a:txBody>
                  <a:tcPr marL="4228" marR="4228" marT="4228" marB="0" anchor="b"/>
                </a:tc>
                <a:extLst>
                  <a:ext uri="{0D108BD9-81ED-4DB2-BD59-A6C34878D82A}">
                    <a16:rowId xmlns:a16="http://schemas.microsoft.com/office/drawing/2014/main" val="3821041895"/>
                  </a:ext>
                </a:extLst>
              </a:tr>
              <a:tr h="166382">
                <a:tc>
                  <a:txBody>
                    <a:bodyPr/>
                    <a:lstStyle/>
                    <a:p>
                      <a:pPr algn="l" fontAlgn="b"/>
                      <a:r>
                        <a:rPr lang="en-US" sz="1000" b="1" u="none" strike="noStrike" dirty="0">
                          <a:effectLst/>
                        </a:rPr>
                        <a:t>CustomerOperationsMktOpex</a:t>
                      </a:r>
                      <a:endParaRPr lang="en-US" sz="1000" b="1" i="0" u="none" strike="noStrike" dirty="0">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a:effectLst/>
                        </a:rPr>
                        <a:t> $                          1,000 </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a:effectLst/>
                        </a:rPr>
                        <a:t>Monthly recurring marketing operating expenses</a:t>
                      </a:r>
                      <a:endParaRPr lang="en-US" sz="1000" b="1" i="0" u="none" strike="noStrike">
                        <a:solidFill>
                          <a:srgbClr val="000000"/>
                        </a:solidFill>
                        <a:effectLst/>
                        <a:latin typeface="Calibri" panose="020F0502020204030204" pitchFamily="34" charset="0"/>
                      </a:endParaRPr>
                    </a:p>
                  </a:txBody>
                  <a:tcPr marL="4228" marR="4228" marT="4228" marB="0" anchor="b"/>
                </a:tc>
                <a:extLst>
                  <a:ext uri="{0D108BD9-81ED-4DB2-BD59-A6C34878D82A}">
                    <a16:rowId xmlns:a16="http://schemas.microsoft.com/office/drawing/2014/main" val="726844339"/>
                  </a:ext>
                </a:extLst>
              </a:tr>
              <a:tr h="166382">
                <a:tc>
                  <a:txBody>
                    <a:bodyPr/>
                    <a:lstStyle/>
                    <a:p>
                      <a:pPr algn="l" fontAlgn="b"/>
                      <a:r>
                        <a:rPr lang="en-US" sz="1000" b="1" u="none" strike="noStrike">
                          <a:effectLst/>
                        </a:rPr>
                        <a:t>GenAdminOpex</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dirty="0">
                          <a:effectLst/>
                        </a:rPr>
                        <a:t> $                             200 </a:t>
                      </a:r>
                      <a:endParaRPr lang="en-US" sz="1000" b="1" i="0" u="none" strike="noStrike" dirty="0">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a:effectLst/>
                        </a:rPr>
                        <a:t>Monthly recurring general administration operating expenses</a:t>
                      </a:r>
                      <a:endParaRPr lang="en-US" sz="1000" b="1" i="0" u="none" strike="noStrike">
                        <a:solidFill>
                          <a:srgbClr val="000000"/>
                        </a:solidFill>
                        <a:effectLst/>
                        <a:latin typeface="Calibri" panose="020F0502020204030204" pitchFamily="34" charset="0"/>
                      </a:endParaRPr>
                    </a:p>
                  </a:txBody>
                  <a:tcPr marL="4228" marR="4228" marT="4228" marB="0" anchor="b"/>
                </a:tc>
                <a:extLst>
                  <a:ext uri="{0D108BD9-81ED-4DB2-BD59-A6C34878D82A}">
                    <a16:rowId xmlns:a16="http://schemas.microsoft.com/office/drawing/2014/main" val="3314556337"/>
                  </a:ext>
                </a:extLst>
              </a:tr>
              <a:tr h="166382">
                <a:tc>
                  <a:txBody>
                    <a:bodyPr/>
                    <a:lstStyle/>
                    <a:p>
                      <a:pPr algn="l" fontAlgn="b"/>
                      <a:r>
                        <a:rPr lang="en-US" sz="1000" b="1" u="none" strike="noStrike">
                          <a:effectLst/>
                        </a:rPr>
                        <a:t>BadDebtOpex</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a:effectLst/>
                        </a:rPr>
                        <a:t> $                             150 </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a:effectLst/>
                        </a:rPr>
                        <a:t>Monthly recurring bad debt operating expenses</a:t>
                      </a:r>
                      <a:endParaRPr lang="en-US" sz="1000" b="1" i="0" u="none" strike="noStrike">
                        <a:solidFill>
                          <a:srgbClr val="000000"/>
                        </a:solidFill>
                        <a:effectLst/>
                        <a:latin typeface="Calibri" panose="020F0502020204030204" pitchFamily="34" charset="0"/>
                      </a:endParaRPr>
                    </a:p>
                  </a:txBody>
                  <a:tcPr marL="4228" marR="4228" marT="4228" marB="0" anchor="b"/>
                </a:tc>
                <a:extLst>
                  <a:ext uri="{0D108BD9-81ED-4DB2-BD59-A6C34878D82A}">
                    <a16:rowId xmlns:a16="http://schemas.microsoft.com/office/drawing/2014/main" val="122636354"/>
                  </a:ext>
                </a:extLst>
              </a:tr>
              <a:tr h="166382">
                <a:tc>
                  <a:txBody>
                    <a:bodyPr/>
                    <a:lstStyle/>
                    <a:p>
                      <a:pPr algn="l" fontAlgn="b"/>
                      <a:r>
                        <a:rPr lang="en-US" sz="1000" b="1" u="none" strike="noStrike">
                          <a:effectLst/>
                        </a:rPr>
                        <a:t>DEPR</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dirty="0">
                          <a:effectLst/>
                        </a:rPr>
                        <a:t> $                             300 </a:t>
                      </a:r>
                      <a:endParaRPr lang="en-US" sz="1000" b="1" i="0" u="none" strike="noStrike" dirty="0">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a:effectLst/>
                        </a:rPr>
                        <a:t>Monthly recurring depreciation (See documentation for details)</a:t>
                      </a:r>
                      <a:endParaRPr lang="en-US" sz="1000" b="1" i="0" u="none" strike="noStrike">
                        <a:solidFill>
                          <a:srgbClr val="000000"/>
                        </a:solidFill>
                        <a:effectLst/>
                        <a:latin typeface="Calibri" panose="020F0502020204030204" pitchFamily="34" charset="0"/>
                      </a:endParaRPr>
                    </a:p>
                  </a:txBody>
                  <a:tcPr marL="4228" marR="4228" marT="4228" marB="0" anchor="b"/>
                </a:tc>
                <a:extLst>
                  <a:ext uri="{0D108BD9-81ED-4DB2-BD59-A6C34878D82A}">
                    <a16:rowId xmlns:a16="http://schemas.microsoft.com/office/drawing/2014/main" val="2444959399"/>
                  </a:ext>
                </a:extLst>
              </a:tr>
              <a:tr h="166382">
                <a:tc>
                  <a:txBody>
                    <a:bodyPr/>
                    <a:lstStyle/>
                    <a:p>
                      <a:pPr algn="l" fontAlgn="b"/>
                      <a:r>
                        <a:rPr lang="en-US" sz="1000" b="1" u="none" strike="noStrike">
                          <a:effectLst/>
                        </a:rPr>
                        <a:t>COM</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dirty="0">
                          <a:effectLst/>
                        </a:rPr>
                        <a:t> $                             300 </a:t>
                      </a:r>
                      <a:endParaRPr lang="en-US" sz="1000" b="1" i="0" u="none" strike="noStrike" dirty="0">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dirty="0">
                          <a:effectLst/>
                        </a:rPr>
                        <a:t>Monthly recurring cost of money (See documentation for details)</a:t>
                      </a:r>
                      <a:endParaRPr lang="en-US" sz="1000" b="1" i="0" u="none" strike="noStrike" dirty="0">
                        <a:solidFill>
                          <a:srgbClr val="000000"/>
                        </a:solidFill>
                        <a:effectLst/>
                        <a:latin typeface="Calibri" panose="020F0502020204030204" pitchFamily="34" charset="0"/>
                      </a:endParaRPr>
                    </a:p>
                  </a:txBody>
                  <a:tcPr marL="4228" marR="4228" marT="4228" marB="0" anchor="b"/>
                </a:tc>
                <a:extLst>
                  <a:ext uri="{0D108BD9-81ED-4DB2-BD59-A6C34878D82A}">
                    <a16:rowId xmlns:a16="http://schemas.microsoft.com/office/drawing/2014/main" val="523479253"/>
                  </a:ext>
                </a:extLst>
              </a:tr>
              <a:tr h="166382">
                <a:tc>
                  <a:txBody>
                    <a:bodyPr/>
                    <a:lstStyle/>
                    <a:p>
                      <a:pPr algn="l" fontAlgn="b"/>
                      <a:r>
                        <a:rPr lang="en-US" sz="1000" b="1" u="none" strike="noStrike">
                          <a:effectLst/>
                        </a:rPr>
                        <a:t>TAX</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dirty="0">
                          <a:effectLst/>
                        </a:rPr>
                        <a:t> $                             100 </a:t>
                      </a:r>
                      <a:endParaRPr lang="en-US" sz="1000" b="1" i="0" u="none" strike="noStrike" dirty="0">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dirty="0">
                          <a:effectLst/>
                        </a:rPr>
                        <a:t>Monthly recurring tax (See documentation for details)</a:t>
                      </a:r>
                      <a:endParaRPr lang="en-US" sz="1000" b="1" i="0" u="none" strike="noStrike" dirty="0">
                        <a:solidFill>
                          <a:srgbClr val="000000"/>
                        </a:solidFill>
                        <a:effectLst/>
                        <a:latin typeface="Calibri" panose="020F0502020204030204" pitchFamily="34" charset="0"/>
                      </a:endParaRPr>
                    </a:p>
                  </a:txBody>
                  <a:tcPr marL="4228" marR="4228" marT="4228" marB="0" anchor="b"/>
                </a:tc>
                <a:extLst>
                  <a:ext uri="{0D108BD9-81ED-4DB2-BD59-A6C34878D82A}">
                    <a16:rowId xmlns:a16="http://schemas.microsoft.com/office/drawing/2014/main" val="1815387791"/>
                  </a:ext>
                </a:extLst>
              </a:tr>
              <a:tr h="166382">
                <a:tc>
                  <a:txBody>
                    <a:bodyPr/>
                    <a:lstStyle/>
                    <a:p>
                      <a:pPr algn="l" fontAlgn="b"/>
                      <a:r>
                        <a:rPr lang="en-US" sz="1000" b="1" u="none" strike="noStrike">
                          <a:effectLst/>
                        </a:rPr>
                        <a:t>Latitude</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r" fontAlgn="b"/>
                      <a:r>
                        <a:rPr lang="en-US" sz="1000" b="1" u="none" strike="noStrike">
                          <a:effectLst/>
                        </a:rPr>
                        <a:t>41.2222</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a:effectLst/>
                        </a:rPr>
                        <a:t>Latitude coordinate of the fabric location</a:t>
                      </a:r>
                      <a:endParaRPr lang="en-US" sz="1000" b="1" i="0" u="none" strike="noStrike">
                        <a:solidFill>
                          <a:srgbClr val="000000"/>
                        </a:solidFill>
                        <a:effectLst/>
                        <a:latin typeface="Calibri" panose="020F0502020204030204" pitchFamily="34" charset="0"/>
                      </a:endParaRPr>
                    </a:p>
                  </a:txBody>
                  <a:tcPr marL="4228" marR="4228" marT="4228" marB="0" anchor="b"/>
                </a:tc>
                <a:extLst>
                  <a:ext uri="{0D108BD9-81ED-4DB2-BD59-A6C34878D82A}">
                    <a16:rowId xmlns:a16="http://schemas.microsoft.com/office/drawing/2014/main" val="3764697256"/>
                  </a:ext>
                </a:extLst>
              </a:tr>
              <a:tr h="166382">
                <a:tc>
                  <a:txBody>
                    <a:bodyPr/>
                    <a:lstStyle/>
                    <a:p>
                      <a:pPr algn="l" fontAlgn="b"/>
                      <a:r>
                        <a:rPr lang="en-US" sz="1000" b="1" u="none" strike="noStrike">
                          <a:effectLst/>
                        </a:rPr>
                        <a:t>Longitude</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r" fontAlgn="b"/>
                      <a:r>
                        <a:rPr lang="en-US" sz="1000" b="1" u="none" strike="noStrike">
                          <a:effectLst/>
                        </a:rPr>
                        <a:t>-95.9999</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dirty="0">
                          <a:effectLst/>
                        </a:rPr>
                        <a:t>Longitude coordinate of the fabric location</a:t>
                      </a:r>
                      <a:endParaRPr lang="en-US" sz="1000" b="1" i="0" u="none" strike="noStrike" dirty="0">
                        <a:solidFill>
                          <a:srgbClr val="000000"/>
                        </a:solidFill>
                        <a:effectLst/>
                        <a:latin typeface="Calibri" panose="020F0502020204030204" pitchFamily="34" charset="0"/>
                      </a:endParaRPr>
                    </a:p>
                  </a:txBody>
                  <a:tcPr marL="4228" marR="4228" marT="4228" marB="0" anchor="b"/>
                </a:tc>
                <a:extLst>
                  <a:ext uri="{0D108BD9-81ED-4DB2-BD59-A6C34878D82A}">
                    <a16:rowId xmlns:a16="http://schemas.microsoft.com/office/drawing/2014/main" val="1223695249"/>
                  </a:ext>
                </a:extLst>
              </a:tr>
              <a:tr h="166382">
                <a:tc>
                  <a:txBody>
                    <a:bodyPr/>
                    <a:lstStyle/>
                    <a:p>
                      <a:pPr algn="l" fontAlgn="b"/>
                      <a:r>
                        <a:rPr lang="en-US" sz="1000" b="1" u="none" strike="noStrike">
                          <a:effectLst/>
                        </a:rPr>
                        <a:t>H3_9</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a:effectLst/>
                        </a:rPr>
                        <a:t>88227e25a81bbbb</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a:effectLst/>
                        </a:rPr>
                        <a:t>A reference to the H3 hex cell ID, level 9.</a:t>
                      </a:r>
                      <a:endParaRPr lang="en-US" sz="1000" b="1" i="0" u="none" strike="noStrike">
                        <a:solidFill>
                          <a:srgbClr val="000000"/>
                        </a:solidFill>
                        <a:effectLst/>
                        <a:latin typeface="Calibri" panose="020F0502020204030204" pitchFamily="34" charset="0"/>
                      </a:endParaRPr>
                    </a:p>
                  </a:txBody>
                  <a:tcPr marL="4228" marR="4228" marT="4228" marB="0" anchor="b"/>
                </a:tc>
                <a:extLst>
                  <a:ext uri="{0D108BD9-81ED-4DB2-BD59-A6C34878D82A}">
                    <a16:rowId xmlns:a16="http://schemas.microsoft.com/office/drawing/2014/main" val="650779844"/>
                  </a:ext>
                </a:extLst>
              </a:tr>
              <a:tr h="166382">
                <a:tc>
                  <a:txBody>
                    <a:bodyPr/>
                    <a:lstStyle/>
                    <a:p>
                      <a:pPr algn="l" fontAlgn="b"/>
                      <a:r>
                        <a:rPr lang="en-US" sz="1000" b="1" u="none" strike="noStrike">
                          <a:effectLst/>
                        </a:rPr>
                        <a:t>FCC_bsl_flag</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r" fontAlgn="b"/>
                      <a:r>
                        <a:rPr lang="en-US" sz="1000" b="1" u="none" strike="noStrike">
                          <a:effectLst/>
                        </a:rPr>
                        <a:t>1</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dirty="0">
                          <a:effectLst/>
                        </a:rPr>
                        <a:t>An indication of if the Fabric record is a broadband serviceable location (1) or not (0).</a:t>
                      </a:r>
                      <a:endParaRPr lang="en-US" sz="1000" b="1" i="0" u="none" strike="noStrike" dirty="0">
                        <a:solidFill>
                          <a:srgbClr val="000000"/>
                        </a:solidFill>
                        <a:effectLst/>
                        <a:latin typeface="Calibri" panose="020F0502020204030204" pitchFamily="34" charset="0"/>
                      </a:endParaRPr>
                    </a:p>
                  </a:txBody>
                  <a:tcPr marL="4228" marR="4228" marT="4228" marB="0" anchor="b"/>
                </a:tc>
                <a:extLst>
                  <a:ext uri="{0D108BD9-81ED-4DB2-BD59-A6C34878D82A}">
                    <a16:rowId xmlns:a16="http://schemas.microsoft.com/office/drawing/2014/main" val="147424276"/>
                  </a:ext>
                </a:extLst>
              </a:tr>
              <a:tr h="166382">
                <a:tc>
                  <a:txBody>
                    <a:bodyPr/>
                    <a:lstStyle/>
                    <a:p>
                      <a:pPr algn="l" fontAlgn="b"/>
                      <a:r>
                        <a:rPr lang="en-US" sz="1000" b="1" u="none" strike="noStrike">
                          <a:effectLst/>
                        </a:rPr>
                        <a:t>FCC_units</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r" fontAlgn="b"/>
                      <a:r>
                        <a:rPr lang="en-US" sz="1000" b="1" u="none" strike="noStrike">
                          <a:effectLst/>
                        </a:rPr>
                        <a:t>5</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dirty="0">
                          <a:effectLst/>
                        </a:rPr>
                        <a:t>An estimate of the number of residential and non-residential units within the location.</a:t>
                      </a:r>
                      <a:endParaRPr lang="en-US" sz="1000" b="1" i="0" u="none" strike="noStrike" dirty="0">
                        <a:solidFill>
                          <a:srgbClr val="000000"/>
                        </a:solidFill>
                        <a:effectLst/>
                        <a:latin typeface="Calibri" panose="020F0502020204030204" pitchFamily="34" charset="0"/>
                      </a:endParaRPr>
                    </a:p>
                  </a:txBody>
                  <a:tcPr marL="4228" marR="4228" marT="4228" marB="0" anchor="b"/>
                </a:tc>
                <a:extLst>
                  <a:ext uri="{0D108BD9-81ED-4DB2-BD59-A6C34878D82A}">
                    <a16:rowId xmlns:a16="http://schemas.microsoft.com/office/drawing/2014/main" val="877760273"/>
                  </a:ext>
                </a:extLst>
              </a:tr>
              <a:tr h="166382">
                <a:tc>
                  <a:txBody>
                    <a:bodyPr/>
                    <a:lstStyle/>
                    <a:p>
                      <a:pPr algn="l" fontAlgn="b"/>
                      <a:r>
                        <a:rPr lang="en-US" sz="1000" b="1" u="none" strike="noStrike">
                          <a:effectLst/>
                        </a:rPr>
                        <a:t>Telco</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r" fontAlgn="b"/>
                      <a:r>
                        <a:rPr lang="en-US" sz="1000" b="1" u="none" strike="noStrike">
                          <a:effectLst/>
                        </a:rPr>
                        <a:t>1</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dirty="0">
                          <a:effectLst/>
                        </a:rPr>
                        <a:t>BDC result for Telco. 1=Served, 2=Underserved, 3=Unserved</a:t>
                      </a:r>
                      <a:endParaRPr lang="en-US" sz="1000" b="1" i="0" u="none" strike="noStrike" dirty="0">
                        <a:solidFill>
                          <a:srgbClr val="000000"/>
                        </a:solidFill>
                        <a:effectLst/>
                        <a:latin typeface="Calibri" panose="020F0502020204030204" pitchFamily="34" charset="0"/>
                      </a:endParaRPr>
                    </a:p>
                  </a:txBody>
                  <a:tcPr marL="4228" marR="4228" marT="4228" marB="0" anchor="b"/>
                </a:tc>
                <a:extLst>
                  <a:ext uri="{0D108BD9-81ED-4DB2-BD59-A6C34878D82A}">
                    <a16:rowId xmlns:a16="http://schemas.microsoft.com/office/drawing/2014/main" val="2517752449"/>
                  </a:ext>
                </a:extLst>
              </a:tr>
              <a:tr h="166382">
                <a:tc>
                  <a:txBody>
                    <a:bodyPr/>
                    <a:lstStyle/>
                    <a:p>
                      <a:pPr algn="l" fontAlgn="b"/>
                      <a:r>
                        <a:rPr lang="en-US" sz="1000" b="1" u="none" strike="noStrike">
                          <a:effectLst/>
                        </a:rPr>
                        <a:t>Cable</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r" fontAlgn="b"/>
                      <a:r>
                        <a:rPr lang="en-US" sz="1000" b="1" u="none" strike="noStrike">
                          <a:effectLst/>
                        </a:rPr>
                        <a:t>2</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dirty="0">
                          <a:effectLst/>
                        </a:rPr>
                        <a:t>BDC result for Cable. 1=Served, 2=Underserved, 3=Unserved</a:t>
                      </a:r>
                      <a:endParaRPr lang="en-US" sz="1000" b="1" i="0" u="none" strike="noStrike" dirty="0">
                        <a:solidFill>
                          <a:srgbClr val="000000"/>
                        </a:solidFill>
                        <a:effectLst/>
                        <a:latin typeface="Calibri" panose="020F0502020204030204" pitchFamily="34" charset="0"/>
                      </a:endParaRPr>
                    </a:p>
                  </a:txBody>
                  <a:tcPr marL="4228" marR="4228" marT="4228" marB="0" anchor="b"/>
                </a:tc>
                <a:extLst>
                  <a:ext uri="{0D108BD9-81ED-4DB2-BD59-A6C34878D82A}">
                    <a16:rowId xmlns:a16="http://schemas.microsoft.com/office/drawing/2014/main" val="921510410"/>
                  </a:ext>
                </a:extLst>
              </a:tr>
              <a:tr h="166382">
                <a:tc>
                  <a:txBody>
                    <a:bodyPr/>
                    <a:lstStyle/>
                    <a:p>
                      <a:pPr algn="l" fontAlgn="b"/>
                      <a:r>
                        <a:rPr lang="en-US" sz="1000" b="1" u="none" strike="noStrike">
                          <a:effectLst/>
                        </a:rPr>
                        <a:t>Fiber</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r" fontAlgn="b"/>
                      <a:r>
                        <a:rPr lang="en-US" sz="1000" b="1" u="none" strike="noStrike">
                          <a:effectLst/>
                        </a:rPr>
                        <a:t>3</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dirty="0">
                          <a:effectLst/>
                        </a:rPr>
                        <a:t>BDC result for fiber. 1=Served, 2=Underserved, 3=Unserved</a:t>
                      </a:r>
                      <a:endParaRPr lang="en-US" sz="1000" b="1" i="0" u="none" strike="noStrike" dirty="0">
                        <a:solidFill>
                          <a:srgbClr val="000000"/>
                        </a:solidFill>
                        <a:effectLst/>
                        <a:latin typeface="Calibri" panose="020F0502020204030204" pitchFamily="34" charset="0"/>
                      </a:endParaRPr>
                    </a:p>
                  </a:txBody>
                  <a:tcPr marL="4228" marR="4228" marT="4228" marB="0" anchor="b"/>
                </a:tc>
                <a:extLst>
                  <a:ext uri="{0D108BD9-81ED-4DB2-BD59-A6C34878D82A}">
                    <a16:rowId xmlns:a16="http://schemas.microsoft.com/office/drawing/2014/main" val="2062222781"/>
                  </a:ext>
                </a:extLst>
              </a:tr>
              <a:tr h="166382">
                <a:tc>
                  <a:txBody>
                    <a:bodyPr/>
                    <a:lstStyle/>
                    <a:p>
                      <a:pPr algn="l" fontAlgn="b"/>
                      <a:r>
                        <a:rPr lang="en-US" sz="1000" b="1" u="none" strike="noStrike">
                          <a:effectLst/>
                        </a:rPr>
                        <a:t>Fixed Wireless Licensed</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r" fontAlgn="b"/>
                      <a:r>
                        <a:rPr lang="en-US" sz="1000" b="1" u="none" strike="noStrike">
                          <a:effectLst/>
                        </a:rPr>
                        <a:t>1</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dirty="0">
                          <a:effectLst/>
                        </a:rPr>
                        <a:t>BDC result for licensed fixed wireless. 1=Served, 2=Underserved, 3=Unserved</a:t>
                      </a:r>
                      <a:endParaRPr lang="en-US" sz="1000" b="1" i="0" u="none" strike="noStrike" dirty="0">
                        <a:solidFill>
                          <a:srgbClr val="000000"/>
                        </a:solidFill>
                        <a:effectLst/>
                        <a:latin typeface="Calibri" panose="020F0502020204030204" pitchFamily="34" charset="0"/>
                      </a:endParaRPr>
                    </a:p>
                  </a:txBody>
                  <a:tcPr marL="4228" marR="4228" marT="4228" marB="0" anchor="b"/>
                </a:tc>
                <a:extLst>
                  <a:ext uri="{0D108BD9-81ED-4DB2-BD59-A6C34878D82A}">
                    <a16:rowId xmlns:a16="http://schemas.microsoft.com/office/drawing/2014/main" val="842711561"/>
                  </a:ext>
                </a:extLst>
              </a:tr>
              <a:tr h="166382">
                <a:tc>
                  <a:txBody>
                    <a:bodyPr/>
                    <a:lstStyle/>
                    <a:p>
                      <a:pPr algn="l" fontAlgn="b"/>
                      <a:r>
                        <a:rPr lang="en-US" sz="1000" b="1" u="none" strike="noStrike">
                          <a:effectLst/>
                        </a:rPr>
                        <a:t>NTIAStatus</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r" fontAlgn="b"/>
                      <a:r>
                        <a:rPr lang="en-US" sz="1000" b="1" u="none" strike="noStrike">
                          <a:effectLst/>
                        </a:rPr>
                        <a:t>2</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dirty="0">
                          <a:effectLst/>
                        </a:rPr>
                        <a:t>NTIA BEAD status</a:t>
                      </a:r>
                      <a:endParaRPr lang="en-US" sz="1000" b="1" i="0" u="none" strike="noStrike" dirty="0">
                        <a:solidFill>
                          <a:srgbClr val="000000"/>
                        </a:solidFill>
                        <a:effectLst/>
                        <a:latin typeface="Calibri" panose="020F0502020204030204" pitchFamily="34" charset="0"/>
                      </a:endParaRPr>
                    </a:p>
                  </a:txBody>
                  <a:tcPr marL="4228" marR="4228" marT="4228" marB="0" anchor="b"/>
                </a:tc>
                <a:extLst>
                  <a:ext uri="{0D108BD9-81ED-4DB2-BD59-A6C34878D82A}">
                    <a16:rowId xmlns:a16="http://schemas.microsoft.com/office/drawing/2014/main" val="729442389"/>
                  </a:ext>
                </a:extLst>
              </a:tr>
              <a:tr h="166382">
                <a:tc>
                  <a:txBody>
                    <a:bodyPr/>
                    <a:lstStyle/>
                    <a:p>
                      <a:pPr algn="l" fontAlgn="b"/>
                      <a:r>
                        <a:rPr lang="en-US" sz="1000" b="1" u="none" strike="noStrike">
                          <a:effectLst/>
                        </a:rPr>
                        <a:t>funding_programs</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r" fontAlgn="b"/>
                      <a:r>
                        <a:rPr lang="en-US" sz="1000" b="1" u="none" strike="noStrike">
                          <a:effectLst/>
                        </a:rPr>
                        <a:t>0</a:t>
                      </a:r>
                      <a:endParaRPr lang="en-US" sz="1000" b="1" i="0" u="none" strike="noStrike">
                        <a:solidFill>
                          <a:srgbClr val="000000"/>
                        </a:solidFill>
                        <a:effectLst/>
                        <a:latin typeface="Calibri" panose="020F0502020204030204" pitchFamily="34" charset="0"/>
                      </a:endParaRPr>
                    </a:p>
                  </a:txBody>
                  <a:tcPr marL="4228" marR="4228" marT="4228" marB="0" anchor="b"/>
                </a:tc>
                <a:tc>
                  <a:txBody>
                    <a:bodyPr/>
                    <a:lstStyle/>
                    <a:p>
                      <a:pPr algn="l" fontAlgn="b"/>
                      <a:r>
                        <a:rPr lang="en-US" sz="1000" b="1" u="none" strike="noStrike" dirty="0">
                          <a:effectLst/>
                        </a:rPr>
                        <a:t>Identifies Federal subsidy program area based on data found at https://fundingmap.fcc.gov/home.</a:t>
                      </a:r>
                      <a:endParaRPr lang="en-US" sz="1000" b="1" i="0" u="none" strike="noStrike" dirty="0">
                        <a:solidFill>
                          <a:srgbClr val="000000"/>
                        </a:solidFill>
                        <a:effectLst/>
                        <a:latin typeface="Calibri" panose="020F0502020204030204" pitchFamily="34" charset="0"/>
                      </a:endParaRPr>
                    </a:p>
                  </a:txBody>
                  <a:tcPr marL="4228" marR="4228" marT="4228" marB="0" anchor="b"/>
                </a:tc>
                <a:extLst>
                  <a:ext uri="{0D108BD9-81ED-4DB2-BD59-A6C34878D82A}">
                    <a16:rowId xmlns:a16="http://schemas.microsoft.com/office/drawing/2014/main" val="607642788"/>
                  </a:ext>
                </a:extLst>
              </a:tr>
            </a:tbl>
          </a:graphicData>
        </a:graphic>
      </p:graphicFrame>
    </p:spTree>
    <p:extLst>
      <p:ext uri="{BB962C8B-B14F-4D97-AF65-F5344CB8AC3E}">
        <p14:creationId xmlns:p14="http://schemas.microsoft.com/office/powerpoint/2010/main" val="2215735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4401B110-090A-957C-CA54-A145231D9DD3}"/>
              </a:ext>
            </a:extLst>
          </p:cNvPr>
          <p:cNvSpPr txBox="1"/>
          <p:nvPr/>
        </p:nvSpPr>
        <p:spPr>
          <a:xfrm>
            <a:off x="85531" y="341442"/>
            <a:ext cx="2471672" cy="1754326"/>
          </a:xfrm>
          <a:prstGeom prst="rect">
            <a:avLst/>
          </a:prstGeom>
          <a:solidFill>
            <a:schemeClr val="accent1">
              <a:lumMod val="60000"/>
              <a:lumOff val="40000"/>
            </a:schemeClr>
          </a:solidFill>
          <a:ln w="19050">
            <a:solidFill>
              <a:schemeClr val="tx1"/>
            </a:solidFill>
          </a:ln>
        </p:spPr>
        <p:txBody>
          <a:bodyPr wrap="square" rtlCol="0">
            <a:spAutoFit/>
          </a:bodyPr>
          <a:lstStyle/>
          <a:p>
            <a:pPr algn="ctr"/>
            <a:r>
              <a:rPr lang="en-US" u="sng" dirty="0">
                <a:solidFill>
                  <a:schemeClr val="tx2">
                    <a:lumMod val="10000"/>
                  </a:schemeClr>
                </a:solidFill>
              </a:rPr>
              <a:t>Step 0: CQA Output</a:t>
            </a:r>
          </a:p>
          <a:p>
            <a:endParaRPr lang="en-US" dirty="0">
              <a:solidFill>
                <a:schemeClr val="tx2">
                  <a:lumMod val="10000"/>
                </a:schemeClr>
              </a:solidFill>
            </a:endParaRPr>
          </a:p>
          <a:p>
            <a:r>
              <a:rPr lang="en-US" dirty="0">
                <a:solidFill>
                  <a:schemeClr val="tx2">
                    <a:lumMod val="10000"/>
                  </a:schemeClr>
                </a:solidFill>
              </a:rPr>
              <a:t>location_id</a:t>
            </a:r>
          </a:p>
          <a:p>
            <a:r>
              <a:rPr lang="en-US" dirty="0">
                <a:solidFill>
                  <a:schemeClr val="tx2">
                    <a:lumMod val="10000"/>
                  </a:schemeClr>
                </a:solidFill>
              </a:rPr>
              <a:t>company</a:t>
            </a:r>
          </a:p>
          <a:p>
            <a:r>
              <a:rPr lang="en-US" dirty="0">
                <a:solidFill>
                  <a:schemeClr val="tx2">
                    <a:lumMod val="10000"/>
                  </a:schemeClr>
                </a:solidFill>
              </a:rPr>
              <a:t>monthly OpEx</a:t>
            </a:r>
          </a:p>
          <a:p>
            <a:r>
              <a:rPr lang="en-US" dirty="0">
                <a:solidFill>
                  <a:schemeClr val="tx2">
                    <a:lumMod val="10000"/>
                  </a:schemeClr>
                </a:solidFill>
              </a:rPr>
              <a:t>monthly CapEx</a:t>
            </a:r>
          </a:p>
        </p:txBody>
      </p:sp>
      <p:sp>
        <p:nvSpPr>
          <p:cNvPr id="14" name="TextBox 13">
            <a:extLst>
              <a:ext uri="{FF2B5EF4-FFF2-40B4-BE49-F238E27FC236}">
                <a16:creationId xmlns:a16="http://schemas.microsoft.com/office/drawing/2014/main" id="{254E4859-65C6-32C4-F477-8D92407A2EEF}"/>
              </a:ext>
            </a:extLst>
          </p:cNvPr>
          <p:cNvSpPr txBox="1"/>
          <p:nvPr/>
        </p:nvSpPr>
        <p:spPr>
          <a:xfrm>
            <a:off x="2797367" y="341442"/>
            <a:ext cx="3106806" cy="1754326"/>
          </a:xfrm>
          <a:prstGeom prst="rect">
            <a:avLst/>
          </a:prstGeom>
          <a:solidFill>
            <a:schemeClr val="accent1">
              <a:lumMod val="60000"/>
              <a:lumOff val="40000"/>
            </a:schemeClr>
          </a:solidFill>
          <a:ln w="19050">
            <a:solidFill>
              <a:schemeClr val="tx1"/>
            </a:solidFill>
          </a:ln>
        </p:spPr>
        <p:txBody>
          <a:bodyPr wrap="square" rtlCol="0">
            <a:spAutoFit/>
          </a:bodyPr>
          <a:lstStyle/>
          <a:p>
            <a:pPr algn="ctr"/>
            <a:r>
              <a:rPr lang="en-US" u="sng" dirty="0">
                <a:solidFill>
                  <a:schemeClr val="tx2">
                    <a:lumMod val="10000"/>
                  </a:schemeClr>
                </a:solidFill>
              </a:rPr>
              <a:t>Step 1: Sum monthly cost and deduct funding threshold</a:t>
            </a:r>
          </a:p>
          <a:p>
            <a:endParaRPr lang="en-US" dirty="0">
              <a:solidFill>
                <a:schemeClr val="tx2">
                  <a:lumMod val="10000"/>
                </a:schemeClr>
              </a:solidFill>
            </a:endParaRPr>
          </a:p>
          <a:p>
            <a:r>
              <a:rPr lang="en-US" dirty="0">
                <a:solidFill>
                  <a:schemeClr val="tx2">
                    <a:lumMod val="10000"/>
                  </a:schemeClr>
                </a:solidFill>
              </a:rPr>
              <a:t>location_id</a:t>
            </a:r>
          </a:p>
          <a:p>
            <a:r>
              <a:rPr lang="en-US" dirty="0">
                <a:solidFill>
                  <a:schemeClr val="tx2">
                    <a:lumMod val="10000"/>
                  </a:schemeClr>
                </a:solidFill>
              </a:rPr>
              <a:t>company</a:t>
            </a:r>
          </a:p>
          <a:p>
            <a:r>
              <a:rPr lang="en-US" dirty="0">
                <a:solidFill>
                  <a:schemeClr val="tx2">
                    <a:lumMod val="10000"/>
                  </a:schemeClr>
                </a:solidFill>
              </a:rPr>
              <a:t>total monthly cost less $63.69</a:t>
            </a:r>
          </a:p>
        </p:txBody>
      </p:sp>
      <p:sp>
        <p:nvSpPr>
          <p:cNvPr id="15" name="TextBox 14">
            <a:extLst>
              <a:ext uri="{FF2B5EF4-FFF2-40B4-BE49-F238E27FC236}">
                <a16:creationId xmlns:a16="http://schemas.microsoft.com/office/drawing/2014/main" id="{513EC0E2-8A7E-3F64-E05C-595E9BAEB921}"/>
              </a:ext>
            </a:extLst>
          </p:cNvPr>
          <p:cNvSpPr txBox="1"/>
          <p:nvPr/>
        </p:nvSpPr>
        <p:spPr>
          <a:xfrm>
            <a:off x="6185914" y="64443"/>
            <a:ext cx="3106806" cy="2308324"/>
          </a:xfrm>
          <a:prstGeom prst="rect">
            <a:avLst/>
          </a:prstGeom>
          <a:solidFill>
            <a:schemeClr val="accent1">
              <a:lumMod val="60000"/>
              <a:lumOff val="40000"/>
            </a:schemeClr>
          </a:solidFill>
          <a:ln w="19050">
            <a:solidFill>
              <a:schemeClr val="tx1"/>
            </a:solidFill>
          </a:ln>
        </p:spPr>
        <p:txBody>
          <a:bodyPr wrap="square" rtlCol="0">
            <a:spAutoFit/>
          </a:bodyPr>
          <a:lstStyle/>
          <a:p>
            <a:pPr algn="ctr"/>
            <a:r>
              <a:rPr lang="en-US" u="sng" dirty="0">
                <a:solidFill>
                  <a:schemeClr val="tx2">
                    <a:lumMod val="10000"/>
                  </a:schemeClr>
                </a:solidFill>
              </a:rPr>
              <a:t>Step 2: Assign federal support</a:t>
            </a:r>
            <a:endParaRPr lang="en-US" dirty="0">
              <a:solidFill>
                <a:schemeClr val="tx2">
                  <a:lumMod val="10000"/>
                </a:schemeClr>
              </a:solidFill>
            </a:endParaRPr>
          </a:p>
          <a:p>
            <a:endParaRPr lang="en-US" dirty="0">
              <a:solidFill>
                <a:schemeClr val="tx2">
                  <a:lumMod val="10000"/>
                </a:schemeClr>
              </a:solidFill>
            </a:endParaRPr>
          </a:p>
          <a:p>
            <a:r>
              <a:rPr lang="en-US" dirty="0">
                <a:solidFill>
                  <a:schemeClr val="tx2">
                    <a:lumMod val="10000"/>
                  </a:schemeClr>
                </a:solidFill>
              </a:rPr>
              <a:t>location_id</a:t>
            </a:r>
          </a:p>
          <a:p>
            <a:r>
              <a:rPr lang="en-US" dirty="0">
                <a:solidFill>
                  <a:schemeClr val="tx2">
                    <a:lumMod val="10000"/>
                  </a:schemeClr>
                </a:solidFill>
              </a:rPr>
              <a:t>company</a:t>
            </a:r>
          </a:p>
          <a:p>
            <a:r>
              <a:rPr lang="en-US" dirty="0">
                <a:solidFill>
                  <a:schemeClr val="tx2">
                    <a:lumMod val="10000"/>
                  </a:schemeClr>
                </a:solidFill>
              </a:rPr>
              <a:t>total monthly cost less $63.69</a:t>
            </a:r>
          </a:p>
          <a:p>
            <a:r>
              <a:rPr lang="en-US" dirty="0">
                <a:solidFill>
                  <a:schemeClr val="tx2">
                    <a:lumMod val="10000"/>
                  </a:schemeClr>
                </a:solidFill>
              </a:rPr>
              <a:t>EACAM assigned support</a:t>
            </a:r>
          </a:p>
          <a:p>
            <a:r>
              <a:rPr lang="en-US" dirty="0">
                <a:solidFill>
                  <a:schemeClr val="tx2">
                    <a:lumMod val="10000"/>
                  </a:schemeClr>
                </a:solidFill>
              </a:rPr>
              <a:t>ACAM assigned support</a:t>
            </a:r>
          </a:p>
          <a:p>
            <a:r>
              <a:rPr lang="en-US" dirty="0">
                <a:solidFill>
                  <a:schemeClr val="tx2">
                    <a:lumMod val="10000"/>
                  </a:schemeClr>
                </a:solidFill>
              </a:rPr>
              <a:t>general assigned support</a:t>
            </a:r>
          </a:p>
        </p:txBody>
      </p:sp>
      <p:sp>
        <p:nvSpPr>
          <p:cNvPr id="16" name="TextBox 15">
            <a:extLst>
              <a:ext uri="{FF2B5EF4-FFF2-40B4-BE49-F238E27FC236}">
                <a16:creationId xmlns:a16="http://schemas.microsoft.com/office/drawing/2014/main" id="{8E56A962-13B4-EA2F-901B-12520CE40E21}"/>
              </a:ext>
            </a:extLst>
          </p:cNvPr>
          <p:cNvSpPr txBox="1"/>
          <p:nvPr/>
        </p:nvSpPr>
        <p:spPr>
          <a:xfrm>
            <a:off x="9495686" y="341442"/>
            <a:ext cx="2562937" cy="1754326"/>
          </a:xfrm>
          <a:prstGeom prst="rect">
            <a:avLst/>
          </a:prstGeom>
          <a:solidFill>
            <a:schemeClr val="accent1">
              <a:lumMod val="60000"/>
              <a:lumOff val="40000"/>
            </a:schemeClr>
          </a:solidFill>
          <a:ln w="19050">
            <a:solidFill>
              <a:schemeClr val="tx1"/>
            </a:solidFill>
          </a:ln>
        </p:spPr>
        <p:txBody>
          <a:bodyPr wrap="square" rtlCol="0">
            <a:spAutoFit/>
          </a:bodyPr>
          <a:lstStyle/>
          <a:p>
            <a:pPr algn="ctr"/>
            <a:r>
              <a:rPr lang="en-US" u="sng" dirty="0">
                <a:solidFill>
                  <a:schemeClr val="tx2">
                    <a:lumMod val="10000"/>
                  </a:schemeClr>
                </a:solidFill>
              </a:rPr>
              <a:t>Step 3: Impute federal support</a:t>
            </a:r>
          </a:p>
          <a:p>
            <a:endParaRPr lang="en-US" dirty="0">
              <a:solidFill>
                <a:schemeClr val="tx2">
                  <a:lumMod val="10000"/>
                </a:schemeClr>
              </a:solidFill>
            </a:endParaRPr>
          </a:p>
          <a:p>
            <a:r>
              <a:rPr lang="en-US" dirty="0">
                <a:solidFill>
                  <a:schemeClr val="tx2">
                    <a:lumMod val="10000"/>
                  </a:schemeClr>
                </a:solidFill>
              </a:rPr>
              <a:t>location_id</a:t>
            </a:r>
          </a:p>
          <a:p>
            <a:r>
              <a:rPr lang="en-US" dirty="0">
                <a:solidFill>
                  <a:schemeClr val="tx2">
                    <a:lumMod val="10000"/>
                  </a:schemeClr>
                </a:solidFill>
              </a:rPr>
              <a:t>company</a:t>
            </a:r>
          </a:p>
          <a:p>
            <a:r>
              <a:rPr lang="en-US" dirty="0">
                <a:solidFill>
                  <a:schemeClr val="tx2">
                    <a:lumMod val="10000"/>
                  </a:schemeClr>
                </a:solidFill>
              </a:rPr>
              <a:t>cost base</a:t>
            </a:r>
          </a:p>
        </p:txBody>
      </p:sp>
      <p:sp>
        <p:nvSpPr>
          <p:cNvPr id="17" name="TextBox 16">
            <a:extLst>
              <a:ext uri="{FF2B5EF4-FFF2-40B4-BE49-F238E27FC236}">
                <a16:creationId xmlns:a16="http://schemas.microsoft.com/office/drawing/2014/main" id="{8C33FDCE-F0A1-C255-5531-303DC21A249F}"/>
              </a:ext>
            </a:extLst>
          </p:cNvPr>
          <p:cNvSpPr txBox="1"/>
          <p:nvPr/>
        </p:nvSpPr>
        <p:spPr>
          <a:xfrm>
            <a:off x="284768" y="2860955"/>
            <a:ext cx="3937018" cy="3693319"/>
          </a:xfrm>
          <a:prstGeom prst="rect">
            <a:avLst/>
          </a:prstGeom>
          <a:solidFill>
            <a:schemeClr val="accent1">
              <a:lumMod val="60000"/>
              <a:lumOff val="40000"/>
            </a:schemeClr>
          </a:solidFill>
          <a:ln w="19050">
            <a:solidFill>
              <a:schemeClr val="tx1"/>
            </a:solidFill>
          </a:ln>
        </p:spPr>
        <p:txBody>
          <a:bodyPr wrap="square" rtlCol="0">
            <a:spAutoFit/>
          </a:bodyPr>
          <a:lstStyle/>
          <a:p>
            <a:pPr algn="ctr"/>
            <a:r>
              <a:rPr lang="en-US" u="sng" dirty="0">
                <a:solidFill>
                  <a:schemeClr val="tx2">
                    <a:lumMod val="10000"/>
                  </a:schemeClr>
                </a:solidFill>
              </a:rPr>
              <a:t>Step 4: Determine service levels, rurality, and federally enforceable commitments</a:t>
            </a:r>
          </a:p>
          <a:p>
            <a:endParaRPr lang="en-US" dirty="0">
              <a:solidFill>
                <a:schemeClr val="tx2">
                  <a:lumMod val="10000"/>
                </a:schemeClr>
              </a:solidFill>
            </a:endParaRPr>
          </a:p>
          <a:p>
            <a:r>
              <a:rPr lang="en-US" dirty="0">
                <a:solidFill>
                  <a:schemeClr val="tx2">
                    <a:lumMod val="10000"/>
                  </a:schemeClr>
                </a:solidFill>
              </a:rPr>
              <a:t>location_id</a:t>
            </a:r>
          </a:p>
          <a:p>
            <a:r>
              <a:rPr lang="en-US" dirty="0">
                <a:solidFill>
                  <a:schemeClr val="tx2">
                    <a:lumMod val="10000"/>
                  </a:schemeClr>
                </a:solidFill>
              </a:rPr>
              <a:t>company</a:t>
            </a:r>
          </a:p>
          <a:p>
            <a:r>
              <a:rPr lang="en-US" dirty="0">
                <a:solidFill>
                  <a:schemeClr val="tx2">
                    <a:lumMod val="10000"/>
                  </a:schemeClr>
                </a:solidFill>
              </a:rPr>
              <a:t>cost base</a:t>
            </a:r>
          </a:p>
          <a:p>
            <a:r>
              <a:rPr lang="en-US" dirty="0">
                <a:solidFill>
                  <a:schemeClr val="tx2">
                    <a:lumMod val="10000"/>
                  </a:schemeClr>
                </a:solidFill>
              </a:rPr>
              <a:t>Is High Cost (rural)</a:t>
            </a:r>
          </a:p>
          <a:p>
            <a:r>
              <a:rPr lang="en-US" dirty="0">
                <a:solidFill>
                  <a:schemeClr val="tx2">
                    <a:lumMod val="10000"/>
                  </a:schemeClr>
                </a:solidFill>
              </a:rPr>
              <a:t>Is 25/3 by ILEC</a:t>
            </a:r>
          </a:p>
          <a:p>
            <a:r>
              <a:rPr lang="en-US" dirty="0">
                <a:solidFill>
                  <a:schemeClr val="tx2">
                    <a:lumMod val="10000"/>
                  </a:schemeClr>
                </a:solidFill>
              </a:rPr>
              <a:t>Is 25/3 by Competitor</a:t>
            </a:r>
          </a:p>
          <a:p>
            <a:r>
              <a:rPr lang="en-US" dirty="0">
                <a:solidFill>
                  <a:schemeClr val="tx2">
                    <a:lumMod val="10000"/>
                  </a:schemeClr>
                </a:solidFill>
              </a:rPr>
              <a:t>Is 100/20 by ILEC</a:t>
            </a:r>
          </a:p>
          <a:p>
            <a:r>
              <a:rPr lang="en-US" dirty="0">
                <a:solidFill>
                  <a:schemeClr val="tx2">
                    <a:lumMod val="10000"/>
                  </a:schemeClr>
                </a:solidFill>
              </a:rPr>
              <a:t>Is 100/20 by Competitor</a:t>
            </a:r>
          </a:p>
          <a:p>
            <a:r>
              <a:rPr lang="en-US" dirty="0">
                <a:solidFill>
                  <a:schemeClr val="tx2">
                    <a:lumMod val="10000"/>
                  </a:schemeClr>
                </a:solidFill>
              </a:rPr>
              <a:t>Has federally enforceable commitment</a:t>
            </a:r>
          </a:p>
        </p:txBody>
      </p:sp>
      <p:sp>
        <p:nvSpPr>
          <p:cNvPr id="18" name="TextBox 17">
            <a:extLst>
              <a:ext uri="{FF2B5EF4-FFF2-40B4-BE49-F238E27FC236}">
                <a16:creationId xmlns:a16="http://schemas.microsoft.com/office/drawing/2014/main" id="{A29BCEC1-778B-F56F-7670-C87ABFC2DC6C}"/>
              </a:ext>
            </a:extLst>
          </p:cNvPr>
          <p:cNvSpPr txBox="1"/>
          <p:nvPr/>
        </p:nvSpPr>
        <p:spPr>
          <a:xfrm>
            <a:off x="4735781" y="3067021"/>
            <a:ext cx="2986391" cy="1754326"/>
          </a:xfrm>
          <a:prstGeom prst="rect">
            <a:avLst/>
          </a:prstGeom>
          <a:solidFill>
            <a:schemeClr val="accent1">
              <a:lumMod val="60000"/>
              <a:lumOff val="40000"/>
            </a:schemeClr>
          </a:solidFill>
          <a:ln w="19050">
            <a:solidFill>
              <a:schemeClr val="tx1"/>
            </a:solidFill>
          </a:ln>
        </p:spPr>
        <p:txBody>
          <a:bodyPr wrap="square" rtlCol="0">
            <a:spAutoFit/>
          </a:bodyPr>
          <a:lstStyle/>
          <a:p>
            <a:pPr algn="ctr"/>
            <a:r>
              <a:rPr lang="en-US" u="sng" dirty="0">
                <a:solidFill>
                  <a:schemeClr val="tx2">
                    <a:lumMod val="10000"/>
                  </a:schemeClr>
                </a:solidFill>
              </a:rPr>
              <a:t>Step 5: Determine eligible cost base</a:t>
            </a:r>
          </a:p>
          <a:p>
            <a:endParaRPr lang="en-US" dirty="0">
              <a:solidFill>
                <a:schemeClr val="tx2">
                  <a:lumMod val="10000"/>
                </a:schemeClr>
              </a:solidFill>
            </a:endParaRPr>
          </a:p>
          <a:p>
            <a:r>
              <a:rPr lang="en-US" dirty="0">
                <a:solidFill>
                  <a:schemeClr val="tx2">
                    <a:lumMod val="10000"/>
                  </a:schemeClr>
                </a:solidFill>
              </a:rPr>
              <a:t>location_id</a:t>
            </a:r>
          </a:p>
          <a:p>
            <a:r>
              <a:rPr lang="en-US" dirty="0">
                <a:solidFill>
                  <a:schemeClr val="tx2">
                    <a:lumMod val="10000"/>
                  </a:schemeClr>
                </a:solidFill>
              </a:rPr>
              <a:t>company</a:t>
            </a:r>
          </a:p>
          <a:p>
            <a:r>
              <a:rPr lang="en-US" dirty="0">
                <a:solidFill>
                  <a:schemeClr val="tx2">
                    <a:lumMod val="10000"/>
                  </a:schemeClr>
                </a:solidFill>
              </a:rPr>
              <a:t>eligible cost base</a:t>
            </a:r>
          </a:p>
        </p:txBody>
      </p:sp>
      <p:sp>
        <p:nvSpPr>
          <p:cNvPr id="19" name="TextBox 18">
            <a:extLst>
              <a:ext uri="{FF2B5EF4-FFF2-40B4-BE49-F238E27FC236}">
                <a16:creationId xmlns:a16="http://schemas.microsoft.com/office/drawing/2014/main" id="{7E1FF542-9CCD-5927-0D82-8D608E30F582}"/>
              </a:ext>
            </a:extLst>
          </p:cNvPr>
          <p:cNvSpPr txBox="1"/>
          <p:nvPr/>
        </p:nvSpPr>
        <p:spPr>
          <a:xfrm>
            <a:off x="6796494" y="4082683"/>
            <a:ext cx="2986391" cy="1477328"/>
          </a:xfrm>
          <a:prstGeom prst="rect">
            <a:avLst/>
          </a:prstGeom>
          <a:solidFill>
            <a:schemeClr val="accent1">
              <a:lumMod val="60000"/>
              <a:lumOff val="40000"/>
            </a:schemeClr>
          </a:solidFill>
          <a:ln w="19050">
            <a:solidFill>
              <a:schemeClr val="tx1"/>
            </a:solidFill>
          </a:ln>
        </p:spPr>
        <p:txBody>
          <a:bodyPr wrap="square" rtlCol="0">
            <a:spAutoFit/>
          </a:bodyPr>
          <a:lstStyle/>
          <a:p>
            <a:pPr algn="ctr"/>
            <a:r>
              <a:rPr lang="en-US" u="sng" dirty="0">
                <a:solidFill>
                  <a:schemeClr val="tx2">
                    <a:lumMod val="10000"/>
                  </a:schemeClr>
                </a:solidFill>
              </a:rPr>
              <a:t>Step 6: Aggregate cost base at company level</a:t>
            </a:r>
            <a:endParaRPr lang="en-US" dirty="0">
              <a:solidFill>
                <a:schemeClr val="tx2">
                  <a:lumMod val="10000"/>
                </a:schemeClr>
              </a:solidFill>
            </a:endParaRPr>
          </a:p>
          <a:p>
            <a:endParaRPr lang="en-US" dirty="0">
              <a:solidFill>
                <a:schemeClr val="tx2">
                  <a:lumMod val="10000"/>
                </a:schemeClr>
              </a:solidFill>
            </a:endParaRPr>
          </a:p>
          <a:p>
            <a:r>
              <a:rPr lang="en-US" dirty="0">
                <a:solidFill>
                  <a:schemeClr val="tx2">
                    <a:lumMod val="10000"/>
                  </a:schemeClr>
                </a:solidFill>
              </a:rPr>
              <a:t>company</a:t>
            </a:r>
          </a:p>
          <a:p>
            <a:r>
              <a:rPr lang="en-US" dirty="0">
                <a:solidFill>
                  <a:schemeClr val="tx2">
                    <a:lumMod val="10000"/>
                  </a:schemeClr>
                </a:solidFill>
              </a:rPr>
              <a:t>eligible cost base</a:t>
            </a:r>
          </a:p>
        </p:txBody>
      </p:sp>
      <p:sp>
        <p:nvSpPr>
          <p:cNvPr id="20" name="TextBox 19">
            <a:extLst>
              <a:ext uri="{FF2B5EF4-FFF2-40B4-BE49-F238E27FC236}">
                <a16:creationId xmlns:a16="http://schemas.microsoft.com/office/drawing/2014/main" id="{D36839B6-21A1-3235-3428-6FE801DFC46E}"/>
              </a:ext>
            </a:extLst>
          </p:cNvPr>
          <p:cNvSpPr txBox="1"/>
          <p:nvPr/>
        </p:nvSpPr>
        <p:spPr>
          <a:xfrm>
            <a:off x="9109430" y="5012859"/>
            <a:ext cx="2986391" cy="1754326"/>
          </a:xfrm>
          <a:prstGeom prst="rect">
            <a:avLst/>
          </a:prstGeom>
          <a:solidFill>
            <a:schemeClr val="accent1">
              <a:lumMod val="60000"/>
              <a:lumOff val="40000"/>
            </a:schemeClr>
          </a:solidFill>
          <a:ln w="19050">
            <a:solidFill>
              <a:schemeClr val="tx1"/>
            </a:solidFill>
          </a:ln>
        </p:spPr>
        <p:txBody>
          <a:bodyPr wrap="square" rtlCol="0">
            <a:spAutoFit/>
          </a:bodyPr>
          <a:lstStyle/>
          <a:p>
            <a:pPr algn="ctr"/>
            <a:r>
              <a:rPr lang="en-US" u="sng" dirty="0">
                <a:solidFill>
                  <a:schemeClr val="tx2">
                    <a:lumMod val="10000"/>
                  </a:schemeClr>
                </a:solidFill>
              </a:rPr>
              <a:t>Step 7: Apply glide path, earnings test, and go through redistribution</a:t>
            </a:r>
            <a:endParaRPr lang="en-US" dirty="0">
              <a:solidFill>
                <a:schemeClr val="tx2">
                  <a:lumMod val="10000"/>
                </a:schemeClr>
              </a:solidFill>
            </a:endParaRPr>
          </a:p>
          <a:p>
            <a:endParaRPr lang="en-US" dirty="0">
              <a:solidFill>
                <a:schemeClr val="tx2">
                  <a:lumMod val="10000"/>
                </a:schemeClr>
              </a:solidFill>
            </a:endParaRPr>
          </a:p>
          <a:p>
            <a:r>
              <a:rPr lang="en-US" dirty="0">
                <a:solidFill>
                  <a:schemeClr val="tx2">
                    <a:lumMod val="10000"/>
                  </a:schemeClr>
                </a:solidFill>
              </a:rPr>
              <a:t>company</a:t>
            </a:r>
          </a:p>
          <a:p>
            <a:r>
              <a:rPr lang="en-US" dirty="0">
                <a:solidFill>
                  <a:schemeClr val="tx2">
                    <a:lumMod val="10000"/>
                  </a:schemeClr>
                </a:solidFill>
              </a:rPr>
              <a:t>final support</a:t>
            </a:r>
          </a:p>
        </p:txBody>
      </p:sp>
      <p:cxnSp>
        <p:nvCxnSpPr>
          <p:cNvPr id="32" name="Connector: Elbow 31">
            <a:extLst>
              <a:ext uri="{FF2B5EF4-FFF2-40B4-BE49-F238E27FC236}">
                <a16:creationId xmlns:a16="http://schemas.microsoft.com/office/drawing/2014/main" id="{541EFC8B-3AE5-7C07-E6BA-B68355DFED0A}"/>
              </a:ext>
            </a:extLst>
          </p:cNvPr>
          <p:cNvCxnSpPr>
            <a:cxnSpLocks/>
            <a:stCxn id="16" idx="2"/>
            <a:endCxn id="17" idx="0"/>
          </p:cNvCxnSpPr>
          <p:nvPr/>
        </p:nvCxnSpPr>
        <p:spPr>
          <a:xfrm rot="5400000">
            <a:off x="6132623" y="-1783578"/>
            <a:ext cx="765187" cy="8523878"/>
          </a:xfrm>
          <a:prstGeom prst="bentConnector3">
            <a:avLst>
              <a:gd name="adj1" fmla="val 50000"/>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8" name="Connector: Elbow 37">
            <a:extLst>
              <a:ext uri="{FF2B5EF4-FFF2-40B4-BE49-F238E27FC236}">
                <a16:creationId xmlns:a16="http://schemas.microsoft.com/office/drawing/2014/main" id="{6CAD673C-7344-DA17-45D6-4638FDB98018}"/>
              </a:ext>
            </a:extLst>
          </p:cNvPr>
          <p:cNvCxnSpPr>
            <a:cxnSpLocks/>
            <a:stCxn id="17" idx="3"/>
            <a:endCxn id="18" idx="1"/>
          </p:cNvCxnSpPr>
          <p:nvPr/>
        </p:nvCxnSpPr>
        <p:spPr>
          <a:xfrm flipV="1">
            <a:off x="4221786" y="3944184"/>
            <a:ext cx="513995" cy="763431"/>
          </a:xfrm>
          <a:prstGeom prst="bentConnector3">
            <a:avLst>
              <a:gd name="adj1" fmla="val 50000"/>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41" name="Connector: Elbow 40">
            <a:extLst>
              <a:ext uri="{FF2B5EF4-FFF2-40B4-BE49-F238E27FC236}">
                <a16:creationId xmlns:a16="http://schemas.microsoft.com/office/drawing/2014/main" id="{88A3788A-3741-551D-394B-1D6877C05E0B}"/>
              </a:ext>
            </a:extLst>
          </p:cNvPr>
          <p:cNvCxnSpPr>
            <a:cxnSpLocks/>
            <a:stCxn id="18" idx="2"/>
          </p:cNvCxnSpPr>
          <p:nvPr/>
        </p:nvCxnSpPr>
        <p:spPr>
          <a:xfrm rot="16200000" flipH="1">
            <a:off x="6417959" y="4632365"/>
            <a:ext cx="211038" cy="589002"/>
          </a:xfrm>
          <a:prstGeom prst="bentConnector2">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45" name="Connector: Elbow 44">
            <a:extLst>
              <a:ext uri="{FF2B5EF4-FFF2-40B4-BE49-F238E27FC236}">
                <a16:creationId xmlns:a16="http://schemas.microsoft.com/office/drawing/2014/main" id="{CFABFDB3-6581-7CA8-EDA6-A870ED12D2B0}"/>
              </a:ext>
            </a:extLst>
          </p:cNvPr>
          <p:cNvCxnSpPr>
            <a:cxnSpLocks/>
            <a:stCxn id="19" idx="2"/>
          </p:cNvCxnSpPr>
          <p:nvPr/>
        </p:nvCxnSpPr>
        <p:spPr>
          <a:xfrm rot="16200000" flipH="1">
            <a:off x="8455466" y="5394235"/>
            <a:ext cx="488188" cy="819740"/>
          </a:xfrm>
          <a:prstGeom prst="bentConnector2">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B08FA63C-6E71-8B54-CB12-57BB9D6E9891}"/>
              </a:ext>
            </a:extLst>
          </p:cNvPr>
          <p:cNvCxnSpPr>
            <a:cxnSpLocks/>
            <a:stCxn id="12" idx="3"/>
            <a:endCxn id="14" idx="1"/>
          </p:cNvCxnSpPr>
          <p:nvPr/>
        </p:nvCxnSpPr>
        <p:spPr>
          <a:xfrm>
            <a:off x="2557203" y="1218605"/>
            <a:ext cx="240164"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6CEA1C3B-A6B4-81EB-8A6B-8B4D7E9BF589}"/>
              </a:ext>
            </a:extLst>
          </p:cNvPr>
          <p:cNvCxnSpPr>
            <a:cxnSpLocks/>
            <a:stCxn id="14" idx="3"/>
            <a:endCxn id="15" idx="1"/>
          </p:cNvCxnSpPr>
          <p:nvPr/>
        </p:nvCxnSpPr>
        <p:spPr>
          <a:xfrm>
            <a:off x="5904173" y="1218605"/>
            <a:ext cx="281741"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3A080D30-6B76-8D07-EBA8-95ADD0791F1F}"/>
              </a:ext>
            </a:extLst>
          </p:cNvPr>
          <p:cNvCxnSpPr>
            <a:cxnSpLocks/>
            <a:stCxn id="15" idx="3"/>
            <a:endCxn id="16" idx="1"/>
          </p:cNvCxnSpPr>
          <p:nvPr/>
        </p:nvCxnSpPr>
        <p:spPr>
          <a:xfrm>
            <a:off x="9292720" y="1218605"/>
            <a:ext cx="202966"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496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527DA-9815-F8A8-CA57-80D68E0FE018}"/>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5EB98B80-9B2E-E94C-6874-2F330E91E5A0}"/>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0439087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late">
  <a:themeElements>
    <a:clrScheme name="Slate">
      <a:dk1>
        <a:sysClr val="windowText" lastClr="000000"/>
      </a:dk1>
      <a:lt1>
        <a:sysClr val="window" lastClr="FFFFFF"/>
      </a:lt1>
      <a:dk2>
        <a:srgbClr val="212123"/>
      </a:dk2>
      <a:lt2>
        <a:srgbClr val="DADADA"/>
      </a:lt2>
      <a:accent1>
        <a:srgbClr val="E8B826"/>
      </a:accent1>
      <a:accent2>
        <a:srgbClr val="E2CA72"/>
      </a:accent2>
      <a:accent3>
        <a:srgbClr val="BD723B"/>
      </a:accent3>
      <a:accent4>
        <a:srgbClr val="AE9376"/>
      </a:accent4>
      <a:accent5>
        <a:srgbClr val="A77F41"/>
      </a:accent5>
      <a:accent6>
        <a:srgbClr val="A1AE79"/>
      </a:accent6>
      <a:hlink>
        <a:srgbClr val="F1D06A"/>
      </a:hlink>
      <a:folHlink>
        <a:srgbClr val="EDDCA8"/>
      </a:folHlink>
    </a:clrScheme>
    <a:fontScheme name="Slate">
      <a:maj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ate">
      <a:fillStyleLst>
        <a:solidFill>
          <a:schemeClr val="phClr"/>
        </a:solidFill>
        <a:gradFill rotWithShape="1">
          <a:gsLst>
            <a:gs pos="0">
              <a:schemeClr val="phClr">
                <a:tint val="60000"/>
                <a:lumMod val="110000"/>
              </a:schemeClr>
            </a:gs>
            <a:gs pos="100000">
              <a:schemeClr val="phClr">
                <a:tint val="88000"/>
              </a:schemeClr>
            </a:gs>
          </a:gsLst>
          <a:lin ang="5400000" scaled="0"/>
        </a:gradFill>
        <a:gradFill rotWithShape="1">
          <a:gsLst>
            <a:gs pos="0">
              <a:schemeClr val="phClr">
                <a:tint val="96000"/>
                <a:lumMod val="104000"/>
              </a:schemeClr>
            </a:gs>
            <a:gs pos="100000">
              <a:schemeClr val="phClr">
                <a:shade val="90000"/>
                <a:lumMod val="90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63500" dist="25400" dir="5400000" rotWithShape="0">
              <a:srgbClr val="000000">
                <a:alpha val="60000"/>
              </a:srgbClr>
            </a:outerShdw>
          </a:effectLst>
        </a:effectStyle>
        <a:effectStyle>
          <a:effectLst>
            <a:outerShdw blurRad="76200" dist="38100" dir="5400000" rotWithShape="0">
              <a:srgbClr val="000000">
                <a:alpha val="75000"/>
              </a:srgbClr>
            </a:outerShdw>
          </a:effectLst>
          <a:scene3d>
            <a:camera prst="orthographicFront">
              <a:rot lat="0" lon="0" rev="0"/>
            </a:camera>
            <a:lightRig rig="threePt" dir="t">
              <a:rot lat="0" lon="0" rev="1200000"/>
            </a:lightRig>
          </a:scene3d>
          <a:sp3d>
            <a:bevelT w="63500" h="25400" prst="hardEdge"/>
          </a:sp3d>
        </a:effectStyle>
      </a:effectStyleLst>
      <a:bgFillStyleLst>
        <a:solidFill>
          <a:schemeClr val="phClr"/>
        </a:solidFill>
        <a:solidFill>
          <a:schemeClr val="phClr"/>
        </a:solidFill>
        <a:blipFill rotWithShape="1">
          <a:blip xmlns:r="http://schemas.openxmlformats.org/officeDocument/2006/relationships" r:embed="rId1">
            <a:duotone>
              <a:schemeClr val="phClr">
                <a:shade val="80000"/>
                <a:lumMod val="80000"/>
              </a:schemeClr>
              <a:schemeClr val="phClr">
                <a:tint val="98000"/>
              </a:schemeClr>
            </a:duotone>
          </a:blip>
          <a:stretch/>
        </a:blipFill>
      </a:bgFillStyleLst>
    </a:fmtScheme>
  </a:themeElements>
  <a:objectDefaults/>
  <a:extraClrSchemeLst/>
  <a:extLst>
    <a:ext uri="{05A4C25C-085E-4340-85A3-A5531E510DB2}">
      <thm15:themeFamily xmlns:thm15="http://schemas.microsoft.com/office/thememl/2012/main" name="Slate" id="{C3F70B94-7CE9-428E-ADC1-3269CC2C3385}" vid="{D5CBAF11-69B7-47EA-BC01-41F77058C2A9}"/>
    </a:ext>
  </a:extLst>
</a:theme>
</file>

<file path=docProps/app.xml><?xml version="1.0" encoding="utf-8"?>
<Properties xmlns="http://schemas.openxmlformats.org/officeDocument/2006/extended-properties" xmlns:vt="http://schemas.openxmlformats.org/officeDocument/2006/docPropsVTypes">
  <Template>TM04033929[[fn=Slate]]</Template>
  <TotalTime>419</TotalTime>
  <Words>837</Words>
  <Application>Microsoft Office PowerPoint</Application>
  <PresentationFormat>Widescreen</PresentationFormat>
  <Paragraphs>195</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Calibri</vt:lpstr>
      <vt:lpstr>Calisto MT</vt:lpstr>
      <vt:lpstr>Wingdings 2</vt:lpstr>
      <vt:lpstr>Slate</vt:lpstr>
      <vt:lpstr>NUSF-139 – High Cost Goals</vt:lpstr>
      <vt:lpstr>Federally Enforceable Commitment</vt:lpstr>
      <vt:lpstr>Data Inputs</vt:lpstr>
      <vt:lpstr>PowerPoint Presentation</vt:lpstr>
      <vt:lpstr>PowerPoint Presentation</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Robbins, Cullen</dc:creator>
  <cp:lastModifiedBy>Robbins, Cullen</cp:lastModifiedBy>
  <cp:revision>6</cp:revision>
  <dcterms:created xsi:type="dcterms:W3CDTF">2024-10-21T20:13:20Z</dcterms:created>
  <dcterms:modified xsi:type="dcterms:W3CDTF">2024-10-22T19:56:36Z</dcterms:modified>
</cp:coreProperties>
</file>